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8"/>
  </p:notesMasterIdLst>
  <p:sldIdLst>
    <p:sldId id="256" r:id="rId2"/>
    <p:sldId id="264" r:id="rId3"/>
    <p:sldId id="258" r:id="rId4"/>
    <p:sldId id="267" r:id="rId5"/>
    <p:sldId id="265" r:id="rId6"/>
    <p:sldId id="268" r:id="rId7"/>
    <p:sldId id="269" r:id="rId8"/>
    <p:sldId id="270" r:id="rId9"/>
    <p:sldId id="266" r:id="rId10"/>
    <p:sldId id="272" r:id="rId11"/>
    <p:sldId id="271" r:id="rId12"/>
    <p:sldId id="273" r:id="rId13"/>
    <p:sldId id="275" r:id="rId14"/>
    <p:sldId id="274" r:id="rId15"/>
    <p:sldId id="276" r:id="rId16"/>
    <p:sldId id="277" r:id="rId17"/>
    <p:sldId id="278" r:id="rId18"/>
    <p:sldId id="279" r:id="rId19"/>
    <p:sldId id="280" r:id="rId20"/>
    <p:sldId id="281" r:id="rId21"/>
    <p:sldId id="284" r:id="rId22"/>
    <p:sldId id="283" r:id="rId23"/>
    <p:sldId id="285" r:id="rId24"/>
    <p:sldId id="286" r:id="rId25"/>
    <p:sldId id="282" r:id="rId26"/>
    <p:sldId id="263" r:id="rId27"/>
  </p:sldIdLst>
  <p:sldSz cx="12192000" cy="6858000"/>
  <p:notesSz cx="6858000" cy="9144000"/>
  <p:embeddedFontLst>
    <p:embeddedFont>
      <p:font typeface="맑은 고딕" panose="020B0503020000020004" pitchFamily="50" charset="-127"/>
      <p:regular r:id="rId29"/>
      <p:bold r:id="rId30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2E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78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28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7211E7-C686-472A-B82F-64E2CCEC757F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909B4-6DD2-4E54-A023-68E20364BB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1414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A12A7017-8BFE-5B35-78BA-B5B4DE5869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="" xmlns:a16="http://schemas.microsoft.com/office/drawing/2014/main" id="{95A89362-FD85-B4E0-3F6F-E40880014E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5AF0995D-5183-75C3-FB5F-DE067DB70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CCB27C5D-87E8-9295-772D-14C773E63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262CED33-D0C3-D6AE-D6F6-5210AC6FF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4609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0AF10071-B3C5-76D8-977A-7F6BD5A42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18E45CF1-6FDF-ABC3-C9FD-7089AC1F64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8F3C44D1-0E26-DDF4-C062-C17E6A5FA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3B416CC7-754D-DE26-8993-8128D558D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16BEDC4D-6A06-1780-D0B9-E47A81E09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0088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="" xmlns:a16="http://schemas.microsoft.com/office/drawing/2014/main" id="{048FE858-CFC6-14CB-8C72-4715813E6C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BD760698-6F7B-8D71-F3B0-7FA63706FE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D83C2200-D501-EA8B-A4CD-3235F6D72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45DFE586-BB61-C8DD-BB10-2C1838412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CE9BCB2A-033D-FC56-F5EA-3B5FB114F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2751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5A511B8F-6732-F4AA-6131-728B883C3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D4DE7B64-7200-BF09-D0B3-AFB55D75E3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15A3A345-270B-7655-C2FD-2F298477D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6A337DCE-CCD5-00BF-0ACF-F583ADF2A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A0B59BB9-F78D-D721-2B9A-6C5C41B3B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44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8A317EE2-59CA-C8E6-FD49-5288C6F56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C246A6E8-006B-44D5-6B22-9382D74662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EEA9412C-8EDC-1B4F-C79E-196EC28EF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97EAFDD6-E22C-927C-FC5E-867CEFC4A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7C280482-88F8-F2EE-9F8E-EB0DEFBE8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8971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26521F43-30CD-560B-E3DB-3227098DC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121BB69E-B429-96A7-013B-A53BD51BCB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031DD4F0-98A0-10C1-155D-C4E6491A61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04F70726-9E00-BCE8-221B-CE68E5D63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8D79061A-85E7-C5B2-7BD2-BAE33DBBA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1BB07CD3-B9AD-50B8-C4CF-E3B6EC98D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2810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3316F891-2DE2-399B-9F42-D8DD58966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FB417718-C140-5E6C-0A89-347405C5FE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E3F9EEBC-4411-1407-13B1-872911848D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="" xmlns:a16="http://schemas.microsoft.com/office/drawing/2014/main" id="{AA24217D-2780-3135-605A-69005D0132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="" xmlns:a16="http://schemas.microsoft.com/office/drawing/2014/main" id="{5FBC98BD-C422-85BF-349E-EA0A2A257E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="" xmlns:a16="http://schemas.microsoft.com/office/drawing/2014/main" id="{0E3303D0-A36D-6DFB-5F4F-D551FB557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="" xmlns:a16="http://schemas.microsoft.com/office/drawing/2014/main" id="{F523BDB7-39CB-C753-FF4E-B1170E11B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="" xmlns:a16="http://schemas.microsoft.com/office/drawing/2014/main" id="{9930BB39-2A5C-F3C1-E491-69065B73D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6711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FEF8A8A5-3828-2D7E-65F1-A641E992A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="" xmlns:a16="http://schemas.microsoft.com/office/drawing/2014/main" id="{455728A3-2269-6A96-AACA-4BEB82C90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="" xmlns:a16="http://schemas.microsoft.com/office/drawing/2014/main" id="{15723FBB-05ED-76ED-8950-4BF142B88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="" xmlns:a16="http://schemas.microsoft.com/office/drawing/2014/main" id="{7FE45FE4-64C3-687D-A0A9-F20B1D4BF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5853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="" xmlns:a16="http://schemas.microsoft.com/office/drawing/2014/main" id="{F14829F0-87BE-1F39-E126-2F2D8DD90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="" xmlns:a16="http://schemas.microsoft.com/office/drawing/2014/main" id="{F6ED3B92-D8D6-6F00-690D-19F1D2468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="" xmlns:a16="http://schemas.microsoft.com/office/drawing/2014/main" id="{E0A22DCA-6F25-0F53-5831-2B51E4FF9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839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813A36CA-4A06-BF49-DDB2-F727E6244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83EBC906-5997-96C3-C489-B2F9FD18F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74255F9A-7A06-9518-49D5-A05E97E79B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29D507A0-960F-D383-0ED4-4C733650E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A995C747-50D8-A38E-6A77-40DC9274A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367081FC-DEE7-E5F5-EF79-081B1FA39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5750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E6C90322-391A-794A-76EC-48FE83102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AB36B337-AC08-F79E-1528-A0D1A4A559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1E0FC246-34C6-5A22-BC05-81F9340D21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F3BB2DC7-8241-961C-CE35-F7471A19C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2E3E9A6D-CAF1-1769-C635-A27C1024D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C2249A1A-F5B5-EBA7-12BC-D01035F9C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7752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="" xmlns:a16="http://schemas.microsoft.com/office/drawing/2014/main" id="{D12DF586-6C11-501D-DA8D-681D6BB49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C5FF8BFE-6B23-AC52-ECC6-E5B7C1CF57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8D0DE424-82D0-C9CE-3A57-817890AD59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E0BA3424-CA03-4D7E-A39E-733DDA482525}" type="datetimeFigureOut">
              <a:rPr lang="ko-KR" altLang="en-US" smtClean="0"/>
              <a:pPr/>
              <a:t>2023-07-10</a:t>
            </a:fld>
            <a:endParaRPr lang="ko-KR" altLang="en-US" dirty="0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DDAA5274-62B2-FB92-5BB7-7D2CBD960A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F88F453B-A088-40C2-AA1B-85E690B38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fld id="{647BA537-4FC0-4125-9A5F-D0F5FDEE95D2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2515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맑은 고딕" panose="020B0503020000020004" pitchFamily="50" charset="-127"/>
          <a:ea typeface="맑은 고딕" panose="020B0503020000020004" pitchFamily="50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="" xmlns:a16="http://schemas.microsoft.com/office/drawing/2014/main" id="{F759CDC5-E9D2-5D54-C993-447201D24D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6637" y="0"/>
            <a:ext cx="4805364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="" xmlns:a16="http://schemas.microsoft.com/office/drawing/2014/main" id="{5A22F72E-55AA-03B6-42C9-B41FEAFB4874}"/>
              </a:ext>
            </a:extLst>
          </p:cNvPr>
          <p:cNvSpPr/>
          <p:nvPr/>
        </p:nvSpPr>
        <p:spPr>
          <a:xfrm>
            <a:off x="-1" y="1950334"/>
            <a:ext cx="7386637" cy="4907666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49919C7-B25C-3EDB-4C5E-213543213986}"/>
              </a:ext>
            </a:extLst>
          </p:cNvPr>
          <p:cNvSpPr txBox="1"/>
          <p:nvPr/>
        </p:nvSpPr>
        <p:spPr>
          <a:xfrm>
            <a:off x="735804" y="2502389"/>
            <a:ext cx="59150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ko-KR" sz="3200" smtClean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5. </a:t>
            </a:r>
            <a:r>
              <a:rPr lang="ko-KR" altLang="en-US" sz="3200" smtClean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논문 </a:t>
            </a:r>
            <a:r>
              <a:rPr lang="ko-KR" altLang="en-US" sz="3200" dirty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글쓰기</a:t>
            </a:r>
          </a:p>
        </p:txBody>
      </p:sp>
      <p:pic>
        <p:nvPicPr>
          <p:cNvPr id="2" name="Picture 2" descr="가톨릭대학교 로고">
            <a:extLst>
              <a:ext uri="{FF2B5EF4-FFF2-40B4-BE49-F238E27FC236}">
                <a16:creationId xmlns="" xmlns:a16="http://schemas.microsoft.com/office/drawing/2014/main" id="{D9AE5E8D-EF5F-F64B-C068-20B919D28E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57872" y="156258"/>
            <a:ext cx="3041871" cy="620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36406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글쓰기의 표현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017979" cy="1701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글쓰기의 표현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김창엽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2021)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① 유연하고 맥락적인 표현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5D065F0-5C56-E806-4632-6B37C399031F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김창엽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(2021).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학위논문을 논하다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공동체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4" name="표 3">
            <a:extLst>
              <a:ext uri="{FF2B5EF4-FFF2-40B4-BE49-F238E27FC236}">
                <a16:creationId xmlns="" xmlns:a16="http://schemas.microsoft.com/office/drawing/2014/main" id="{72AEEAB3-4983-D2E5-E86B-FBA0C8CF3D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718188"/>
              </p:ext>
            </p:extLst>
          </p:nvPr>
        </p:nvGraphicFramePr>
        <p:xfrm>
          <a:off x="768514" y="2606668"/>
          <a:ext cx="10296884" cy="314401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027853">
                  <a:extLst>
                    <a:ext uri="{9D8B030D-6E8A-4147-A177-3AD203B41FA5}">
                      <a16:colId xmlns="" xmlns:a16="http://schemas.microsoft.com/office/drawing/2014/main" val="530709351"/>
                    </a:ext>
                  </a:extLst>
                </a:gridCol>
                <a:gridCol w="8269031">
                  <a:extLst>
                    <a:ext uri="{9D8B030D-6E8A-4147-A177-3AD203B41FA5}">
                      <a16:colId xmlns="" xmlns:a16="http://schemas.microsoft.com/office/drawing/2014/main" val="1325346631"/>
                    </a:ext>
                  </a:extLst>
                </a:gridCol>
              </a:tblGrid>
              <a:tr h="467418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구분</a:t>
                      </a:r>
                    </a:p>
                  </a:txBody>
                  <a:tcPr marL="64770" marR="64770" marT="17907" marB="1790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내용</a:t>
                      </a:r>
                    </a:p>
                  </a:txBody>
                  <a:tcPr marL="64770" marR="64770" marT="17907" marB="17907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16556211"/>
                  </a:ext>
                </a:extLst>
              </a:tr>
              <a:tr h="2383377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연결의 유연성 확보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문장과 문장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문단과 문단의 유연한 연결 지향</a:t>
                      </a:r>
                    </a:p>
                    <a:p>
                      <a:pPr marL="0" marR="0" indent="0" algn="l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e.g.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문장의 주어와 술어 관계가 정립되지 않음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문장에 주어가 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 이상 존재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l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e.g.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문장과 문장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문단과 문단을 연결하는 단어가 없음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800" kern="1200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 e.g. </a:t>
                      </a:r>
                      <a:r>
                        <a:rPr lang="ko-KR" altLang="en-US" sz="1800" kern="1200" dirty="0"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중요한 논점이나 주제에 대하여 너무 간단하게 기술함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일정 시간 경과 후 재독을 통해 문제점을 발견할 수 있음</a:t>
                      </a:r>
                    </a:p>
                    <a:p>
                      <a:pPr marL="0" marR="0" lvl="0" indent="0" algn="l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조력자의 대독을 통해 문제점을 확인할 수 있음</a:t>
                      </a:r>
                    </a:p>
                  </a:txBody>
                  <a:tcPr marL="64770" marR="64770" marT="17907" marB="17907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2594479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66940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글쓰기의 표현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017979" cy="1701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글쓰기의 표현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김창엽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2021)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① 유연하고 맥락적인 표현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5D065F0-5C56-E806-4632-6B37C399031F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김창엽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(2021).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학위논문을 논하다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공동체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4" name="표 3">
            <a:extLst>
              <a:ext uri="{FF2B5EF4-FFF2-40B4-BE49-F238E27FC236}">
                <a16:creationId xmlns="" xmlns:a16="http://schemas.microsoft.com/office/drawing/2014/main" id="{72AEEAB3-4983-D2E5-E86B-FBA0C8CF3D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2120475"/>
              </p:ext>
            </p:extLst>
          </p:nvPr>
        </p:nvGraphicFramePr>
        <p:xfrm>
          <a:off x="774300" y="2445460"/>
          <a:ext cx="10296884" cy="341133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027853">
                  <a:extLst>
                    <a:ext uri="{9D8B030D-6E8A-4147-A177-3AD203B41FA5}">
                      <a16:colId xmlns="" xmlns:a16="http://schemas.microsoft.com/office/drawing/2014/main" val="530709351"/>
                    </a:ext>
                  </a:extLst>
                </a:gridCol>
                <a:gridCol w="8269031">
                  <a:extLst>
                    <a:ext uri="{9D8B030D-6E8A-4147-A177-3AD203B41FA5}">
                      <a16:colId xmlns="" xmlns:a16="http://schemas.microsoft.com/office/drawing/2014/main" val="1325346631"/>
                    </a:ext>
                  </a:extLst>
                </a:gridCol>
              </a:tblGrid>
              <a:tr h="47902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구분</a:t>
                      </a:r>
                    </a:p>
                  </a:txBody>
                  <a:tcPr marL="64770" marR="64770" marT="17907" marB="1790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내용</a:t>
                      </a:r>
                    </a:p>
                  </a:txBody>
                  <a:tcPr marL="64770" marR="64770" marT="17907" marB="17907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16556211"/>
                  </a:ext>
                </a:extLst>
              </a:tr>
              <a:tr h="1466155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시제사용의 기준 준수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시제의 일관성 유지</a:t>
                      </a:r>
                    </a:p>
                    <a:p>
                      <a:pPr marL="0" marR="0" lvl="0" indent="0" algn="l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연구의 결과 소개 시 과거시제 사용</a:t>
                      </a:r>
                    </a:p>
                    <a:p>
                      <a:pPr marL="0" marR="0" lvl="0" indent="0" algn="l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논의 및 결론 소개 시 현재시제 사용</a:t>
                      </a:r>
                    </a:p>
                  </a:txBody>
                  <a:tcPr marL="64770" marR="64770" marT="17907" marB="17907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2594479642"/>
                  </a:ext>
                </a:extLst>
              </a:tr>
              <a:tr h="1466155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명사의 연속 배열 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배제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가독성과 이해도를 저하시키는 명사의 연속 배열 배제</a:t>
                      </a:r>
                    </a:p>
                    <a:p>
                      <a:pPr marL="0" marR="0" lvl="0" indent="0" algn="l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e.g.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초기 아동기 사고 장애 오진 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-&gt;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초기 아동기의 사고 장애에 대한 오진</a:t>
                      </a:r>
                    </a:p>
                    <a:p>
                      <a:pPr marL="0" marR="0" lvl="0" indent="0" algn="l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동어 반복을 피하기 위한 동의어 또는 유사어 사용</a:t>
                      </a:r>
                    </a:p>
                  </a:txBody>
                  <a:tcPr marL="64770" marR="64770" marT="17907" marB="17907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7111143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991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글쓰기의 표현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017979" cy="1701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글쓰기의 표현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김창엽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2021)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① 유연하고 맥락적인 표현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5D065F0-5C56-E806-4632-6B37C399031F}"/>
              </a:ext>
            </a:extLst>
          </p:cNvPr>
          <p:cNvSpPr txBox="1"/>
          <p:nvPr/>
        </p:nvSpPr>
        <p:spPr>
          <a:xfrm>
            <a:off x="46299" y="6372106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김창엽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(2021).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학위논문을 논하다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공동체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4" name="표 3">
            <a:extLst>
              <a:ext uri="{FF2B5EF4-FFF2-40B4-BE49-F238E27FC236}">
                <a16:creationId xmlns="" xmlns:a16="http://schemas.microsoft.com/office/drawing/2014/main" id="{72AEEAB3-4983-D2E5-E86B-FBA0C8CF3D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401608"/>
              </p:ext>
            </p:extLst>
          </p:nvPr>
        </p:nvGraphicFramePr>
        <p:xfrm>
          <a:off x="762726" y="2601314"/>
          <a:ext cx="10296884" cy="321042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027853">
                  <a:extLst>
                    <a:ext uri="{9D8B030D-6E8A-4147-A177-3AD203B41FA5}">
                      <a16:colId xmlns="" xmlns:a16="http://schemas.microsoft.com/office/drawing/2014/main" val="530709351"/>
                    </a:ext>
                  </a:extLst>
                </a:gridCol>
                <a:gridCol w="8269031">
                  <a:extLst>
                    <a:ext uri="{9D8B030D-6E8A-4147-A177-3AD203B41FA5}">
                      <a16:colId xmlns="" xmlns:a16="http://schemas.microsoft.com/office/drawing/2014/main" val="1325346631"/>
                    </a:ext>
                  </a:extLst>
                </a:gridCol>
              </a:tblGrid>
              <a:tr h="453129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구분</a:t>
                      </a:r>
                    </a:p>
                  </a:txBody>
                  <a:tcPr marL="64770" marR="64770" marT="17907" marB="1790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내용</a:t>
                      </a:r>
                    </a:p>
                  </a:txBody>
                  <a:tcPr marL="64770" marR="64770" marT="17907" marB="17907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16556211"/>
                  </a:ext>
                </a:extLst>
              </a:tr>
              <a:tr h="1367848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단어의 반복 사용 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지양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가독성을 저하시키는 동어 반복 지양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285750" marR="0" lvl="0" indent="-28575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동어 반복을 피하기 위한 동의어 또는 유사어 사용</a:t>
                      </a:r>
                    </a:p>
                  </a:txBody>
                  <a:tcPr marL="64770" marR="64770" marT="17907" marB="17907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2594479642"/>
                  </a:ext>
                </a:extLst>
              </a:tr>
              <a:tr h="1367848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어려운 단어 사용 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배제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내용 소개에 있어 사용이 부득이한 특정 어휘는 사용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285750" marR="0" lvl="0" indent="-28575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평이한 동의어가 있을 시 어려운 단어 사용을 배제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e.g.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결과를 담보한다 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-&gt;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결과를 끌어낸다</a:t>
                      </a:r>
                    </a:p>
                  </a:txBody>
                  <a:tcPr marL="64770" marR="64770" marT="17907" marB="17907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7111143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89039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글쓰기의 표현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017979" cy="223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글쓰기의 표현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김창엽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2021)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②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효율적이고 효과적인 표현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불필요한 말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중복되는 표현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장황한 설명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뜻을 알 수 없는 공허한 표현을 없애고 필요한 내용만을 기술하여 논문을 함축성 있게 만들어야 함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5D065F0-5C56-E806-4632-6B37C399031F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김창엽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(2021).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학위논문을 논하다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공동체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798576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글쓰기의 표현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017979" cy="1701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글쓰기의 표현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김창엽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2021)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②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효율적이고 효과적인 표현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5D065F0-5C56-E806-4632-6B37C399031F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김창엽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(2021).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학위논문을 논하다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공동체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4" name="표 3">
            <a:extLst>
              <a:ext uri="{FF2B5EF4-FFF2-40B4-BE49-F238E27FC236}">
                <a16:creationId xmlns="" xmlns:a16="http://schemas.microsoft.com/office/drawing/2014/main" id="{2D4281BF-0738-B5DB-2297-C77E353D57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3137757"/>
              </p:ext>
            </p:extLst>
          </p:nvPr>
        </p:nvGraphicFramePr>
        <p:xfrm>
          <a:off x="663080" y="2494785"/>
          <a:ext cx="10296884" cy="337357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027853">
                  <a:extLst>
                    <a:ext uri="{9D8B030D-6E8A-4147-A177-3AD203B41FA5}">
                      <a16:colId xmlns="" xmlns:a16="http://schemas.microsoft.com/office/drawing/2014/main" val="530709351"/>
                    </a:ext>
                  </a:extLst>
                </a:gridCol>
                <a:gridCol w="8269031">
                  <a:extLst>
                    <a:ext uri="{9D8B030D-6E8A-4147-A177-3AD203B41FA5}">
                      <a16:colId xmlns="" xmlns:a16="http://schemas.microsoft.com/office/drawing/2014/main" val="1325346631"/>
                    </a:ext>
                  </a:extLst>
                </a:gridCol>
              </a:tblGrid>
              <a:tr h="47688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구분</a:t>
                      </a:r>
                    </a:p>
                  </a:txBody>
                  <a:tcPr marL="64770" marR="64770" marT="17907" marB="1790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내용</a:t>
                      </a:r>
                    </a:p>
                  </a:txBody>
                  <a:tcPr marL="64770" marR="64770" marT="17907" marB="17907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16556211"/>
                  </a:ext>
                </a:extLst>
              </a:tr>
              <a:tr h="965566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장황한 표현 배제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장황한 표현은 가독성과 이해도 저하시킴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285750" marR="0" lvl="0" indent="-28575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필요 이상의 단어 사용 지양</a:t>
                      </a:r>
                    </a:p>
                  </a:txBody>
                  <a:tcPr marL="64770" marR="64770" marT="17907" marB="17907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2594479642"/>
                  </a:ext>
                </a:extLst>
              </a:tr>
              <a:tr h="965566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중복적 표현 지양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가독성을 저하시키는 중복적 표현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285750" marR="0" lvl="0" indent="-28575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간단하고 평이한 단어로 표현된 문장 지향</a:t>
                      </a:r>
                    </a:p>
                  </a:txBody>
                  <a:tcPr marL="64770" marR="64770" marT="17907" marB="17907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711114395"/>
                  </a:ext>
                </a:extLst>
              </a:tr>
              <a:tr h="965566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적절한 길이의 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문장과 문단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 문장은 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줄 기준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285750" marR="0" lvl="0" indent="-28575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 페이지는 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3~4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개 문단으로 구성</a:t>
                      </a:r>
                    </a:p>
                  </a:txBody>
                  <a:tcPr marL="64770" marR="64770" marT="17907" marB="17907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29728738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07656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글쓰기의 표현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017979" cy="1701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글쓰기의 표현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김창엽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2021)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③ 정확하고 명료한 표현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연구자는 자신이 나타내고자 하는 바를 정확하고 명료하게 드러내야 함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5D065F0-5C56-E806-4632-6B37C399031F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김창엽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(2021).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학위논문을 논하다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공동체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299199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글쓰기의 표현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017979" cy="1701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글쓰기의 표현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김창엽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2021)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③ 정확하고 명료한 표현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5D065F0-5C56-E806-4632-6B37C399031F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김창엽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(2021).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학위논문을 논하다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공동체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4" name="표 3">
            <a:extLst>
              <a:ext uri="{FF2B5EF4-FFF2-40B4-BE49-F238E27FC236}">
                <a16:creationId xmlns="" xmlns:a16="http://schemas.microsoft.com/office/drawing/2014/main" id="{369FA8FB-A50C-3188-6C67-405BF38E9F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4172744"/>
              </p:ext>
            </p:extLst>
          </p:nvPr>
        </p:nvGraphicFramePr>
        <p:xfrm>
          <a:off x="663080" y="2494785"/>
          <a:ext cx="10296884" cy="240801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027853">
                  <a:extLst>
                    <a:ext uri="{9D8B030D-6E8A-4147-A177-3AD203B41FA5}">
                      <a16:colId xmlns="" xmlns:a16="http://schemas.microsoft.com/office/drawing/2014/main" val="530709351"/>
                    </a:ext>
                  </a:extLst>
                </a:gridCol>
                <a:gridCol w="8269031">
                  <a:extLst>
                    <a:ext uri="{9D8B030D-6E8A-4147-A177-3AD203B41FA5}">
                      <a16:colId xmlns="" xmlns:a16="http://schemas.microsoft.com/office/drawing/2014/main" val="1325346631"/>
                    </a:ext>
                  </a:extLst>
                </a:gridCol>
              </a:tblGrid>
              <a:tr h="476880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구분</a:t>
                      </a:r>
                    </a:p>
                  </a:txBody>
                  <a:tcPr marL="64770" marR="64770" marT="17907" marB="1790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내용</a:t>
                      </a:r>
                    </a:p>
                  </a:txBody>
                  <a:tcPr marL="64770" marR="64770" marT="17907" marB="17907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16556211"/>
                  </a:ext>
                </a:extLst>
              </a:tr>
              <a:tr h="965566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적절한 단어 선택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연구내용을 명확히 드러낼 수 있는 단어 선택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285750" marR="0" lvl="0" indent="-285750" algn="l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적절한 단어 여부에 대한 검토</a:t>
                      </a:r>
                    </a:p>
                  </a:txBody>
                  <a:tcPr marL="64770" marR="64770" marT="17907" marB="17907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2594479642"/>
                  </a:ext>
                </a:extLst>
              </a:tr>
              <a:tr h="965566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구어체 표현 배제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구어체 표현은 경우에 따라 상이한 해석을 유도할 수 있음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285750" marR="0" lvl="0" indent="-285750" algn="l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특별한 경우를 제외하고 구어체 사용을 배제해야 함</a:t>
                      </a:r>
                    </a:p>
                  </a:txBody>
                  <a:tcPr marL="64770" marR="64770" marT="17907" marB="17907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7111143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12659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글쓰기의 표현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017979" cy="4471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글쓰기의 표현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김창엽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2021)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유연한 표현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효율적이고 효과적인 표현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정확하고 명료한 표현 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→ 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학위논문 글쓰기를 원활하게 하고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논문의 질을 높이기 위한 전략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: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그러나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실제 논문 작성에 이러한 전략들을 사용하는 것은 쉽지 않음</a:t>
            </a:r>
          </a:p>
          <a:p>
            <a:pPr marL="342900" indent="-342900">
              <a:lnSpc>
                <a:spcPct val="150000"/>
              </a:lnSpc>
              <a:buFont typeface="나눔스퀘어_ac" panose="020B0600000101010101" pitchFamily="50" charset="-127"/>
              <a:buChar char="→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그 이유는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연구자 자신에게서 기인한 문제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 전체에 대한 큰 그림을 그리지 못하거나  유지하지 못하고 부분적 내용에 몰입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자신의 논리 전개 또는 글쓰기의 문제에 대하여      자기합리화를 자행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너무 잘하려고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완벽하게 글을 쓰려는 강박관념에 사로 잡힘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때문으로 계속적인 노력이 필요함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5D065F0-5C56-E806-4632-6B37C399031F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김창엽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(2021).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학위논문을 논하다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공동체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748942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글쓰기의 표현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0" y="1070658"/>
            <a:ext cx="11729287" cy="53330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논문에 적합한 표현</a:t>
            </a:r>
            <a:r>
              <a:rPr lang="en-US" altLang="ko-KR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2021)</a:t>
            </a:r>
          </a:p>
          <a:p>
            <a:pPr>
              <a:lnSpc>
                <a:spcPct val="150000"/>
              </a:lnSpc>
            </a:pPr>
            <a:r>
              <a:rPr lang="ko-KR" altLang="en-US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① 논문의 문장</a:t>
            </a:r>
            <a:endParaRPr lang="en-US" altLang="ko-KR" sz="23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문장의 끝맺음은 </a:t>
            </a:r>
            <a:r>
              <a:rPr lang="en-US" altLang="ko-KR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‘-</a:t>
            </a:r>
            <a:r>
              <a:rPr lang="ko-KR" altLang="en-US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다</a:t>
            </a:r>
            <a:r>
              <a:rPr lang="en-US" altLang="ko-KR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로 표현</a:t>
            </a:r>
            <a:endParaRPr lang="en-US" altLang="ko-KR" sz="23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altLang="ko-KR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‘-</a:t>
            </a:r>
            <a:r>
              <a:rPr lang="ko-KR" altLang="en-US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습니다</a:t>
            </a:r>
            <a:r>
              <a:rPr lang="en-US" altLang="ko-KR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’, ‘-</a:t>
            </a:r>
            <a:r>
              <a:rPr lang="ko-KR" altLang="en-US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어</a:t>
            </a:r>
            <a:r>
              <a:rPr lang="en-US" altLang="ko-KR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요</a:t>
            </a:r>
            <a:r>
              <a:rPr lang="en-US" altLang="ko-KR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)’ </a:t>
            </a:r>
            <a:r>
              <a:rPr lang="ko-KR" altLang="en-US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등은 적절하지 않음</a:t>
            </a:r>
            <a:endParaRPr lang="en-US" altLang="ko-KR" sz="23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altLang="ko-KR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최근 다문화에 대한 관심이 높아졌습니다</a:t>
            </a:r>
            <a:r>
              <a:rPr lang="en-US" altLang="ko-KR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’ → ‘</a:t>
            </a:r>
            <a:r>
              <a:rPr lang="ko-KR" altLang="en-US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최근 다문화에 대한 관심이 높아졌다</a:t>
            </a:r>
            <a:r>
              <a:rPr lang="en-US" altLang="ko-KR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.’</a:t>
            </a:r>
          </a:p>
          <a:p>
            <a:pPr>
              <a:lnSpc>
                <a:spcPct val="150000"/>
              </a:lnSpc>
            </a:pPr>
            <a:r>
              <a:rPr lang="ko-KR" altLang="en-US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② 축약 및 생략</a:t>
            </a:r>
            <a:endParaRPr lang="en-US" altLang="ko-KR" sz="23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논문에서는 구어 표현이 어울리지 않음</a:t>
            </a:r>
            <a:endParaRPr lang="en-US" altLang="ko-KR" sz="23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축약 및 생략보다는 본래의 형태를 그대로 쓰는 것이 원칙임</a:t>
            </a:r>
            <a:endParaRPr lang="en-US" altLang="ko-KR" sz="23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altLang="ko-KR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‘ </a:t>
            </a:r>
            <a:r>
              <a:rPr lang="ko-KR" altLang="en-US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그건</a:t>
            </a:r>
            <a:r>
              <a:rPr lang="en-US" altLang="ko-KR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’ → ‘</a:t>
            </a:r>
            <a:r>
              <a:rPr lang="ko-KR" altLang="en-US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그것은</a:t>
            </a:r>
            <a:r>
              <a:rPr lang="en-US" altLang="ko-KR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’, ‘</a:t>
            </a:r>
            <a:r>
              <a:rPr lang="ko-KR" altLang="en-US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학교에선</a:t>
            </a:r>
            <a:r>
              <a:rPr lang="en-US" altLang="ko-KR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...’ → ‘</a:t>
            </a:r>
            <a:r>
              <a:rPr lang="ko-KR" altLang="en-US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학교에서는</a:t>
            </a:r>
            <a:r>
              <a:rPr lang="en-US" altLang="ko-KR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…’, ‘</a:t>
            </a:r>
            <a:r>
              <a:rPr lang="ko-KR" altLang="en-US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알바 실태는</a:t>
            </a:r>
            <a:r>
              <a:rPr lang="en-US" altLang="ko-KR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…‘→ ‘</a:t>
            </a:r>
            <a:r>
              <a:rPr lang="ko-KR" altLang="en-US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아르바이트 실태는</a:t>
            </a:r>
            <a:r>
              <a:rPr lang="en-US" altLang="ko-KR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…’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4E35FDAB-5BAA-3937-23AA-D7217DBEF4ED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(2021).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 작성 연습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한국문화사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 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626071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글쓰기의 표현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017979" cy="4471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논문에 적합한 표현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2021)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③ 높임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논문에서는 높임 표현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께서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말씀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-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시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-)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 적절하지 않음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필자를 높이지 않으며 해당 논저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저자명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자체를 가리킴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최승호 님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(2015)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께서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…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라고 말씀하셨다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.’ → ‘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최승호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(2015)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는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…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라고 언급했다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.’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④ 부정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논문에서는 일반적으로 짧은 부정보다 긴 부정이 쓰임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‘…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진행 안 했다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.’ → ‘ …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진행하지 않았다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.’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4E35FDAB-5BAA-3937-23AA-D7217DBEF4ED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(2021).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 작성 연습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한국문화사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 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60403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="" xmlns:a16="http://schemas.microsoft.com/office/drawing/2014/main" id="{F759CDC5-E9D2-5D54-C993-447201D24D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6637" y="0"/>
            <a:ext cx="4805364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="" xmlns:a16="http://schemas.microsoft.com/office/drawing/2014/main" id="{5A22F72E-55AA-03B6-42C9-B41FEAFB4874}"/>
              </a:ext>
            </a:extLst>
          </p:cNvPr>
          <p:cNvSpPr/>
          <p:nvPr/>
        </p:nvSpPr>
        <p:spPr>
          <a:xfrm>
            <a:off x="0" y="0"/>
            <a:ext cx="7386637" cy="1307939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49919C7-B25C-3EDB-4C5E-213543213986}"/>
              </a:ext>
            </a:extLst>
          </p:cNvPr>
          <p:cNvSpPr txBox="1"/>
          <p:nvPr/>
        </p:nvSpPr>
        <p:spPr>
          <a:xfrm>
            <a:off x="260430" y="101679"/>
            <a:ext cx="59150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ko-KR" sz="3200" dirty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contents</a:t>
            </a:r>
            <a:endParaRPr lang="ko-KR" altLang="en-US" sz="3200" dirty="0">
              <a:solidFill>
                <a:schemeClr val="bg1"/>
              </a:solidFill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B73CA0E7-15A3-BD91-E97A-F0952B1CA3DD}"/>
              </a:ext>
            </a:extLst>
          </p:cNvPr>
          <p:cNvSpPr txBox="1"/>
          <p:nvPr/>
        </p:nvSpPr>
        <p:spPr>
          <a:xfrm>
            <a:off x="1163255" y="2500132"/>
            <a:ext cx="6117221" cy="2237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3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 글쓰기</a:t>
            </a:r>
            <a:endParaRPr lang="en-US" altLang="ko-KR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3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 작성 시 참고사항</a:t>
            </a:r>
            <a:endParaRPr lang="en-US" altLang="ko-KR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ko-KR" altLang="en-US" sz="32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글쓰기의 표현</a:t>
            </a:r>
            <a:endParaRPr lang="en-US" altLang="ko-KR" sz="32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540410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글쓰기의 표현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364684" cy="2255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논문에 적합한 표현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2021)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⑤ 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나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라는 표현의 사용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인칭 대명사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나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저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를 쓰면 글의 내용이 주관적이라는 인상을 주기 쉬움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논문에서는 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 글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 논의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 연구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본고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라는 표현을 사용함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4E35FDAB-5BAA-3937-23AA-D7217DBEF4ED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(2021).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 작성 연습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한국문화사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 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365200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글쓰기의 표현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364684" cy="225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논문에 적합한 표현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2021)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⑥ 어휘 및 표현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3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유의어나 비슷한 표현이 있을 때 논문에서는 문어체에 더 어울리는 표현을 선택해서 사용함</a:t>
            </a:r>
            <a:endParaRPr lang="en-US" altLang="ko-KR" sz="23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4E35FDAB-5BAA-3937-23AA-D7217DBEF4ED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(2021).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 작성 연습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한국문화사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 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7" name="표 6">
            <a:extLst>
              <a:ext uri="{FF2B5EF4-FFF2-40B4-BE49-F238E27FC236}">
                <a16:creationId xmlns="" xmlns:a16="http://schemas.microsoft.com/office/drawing/2014/main" id="{E4105D19-416F-E026-C6B7-5B8E64AFF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122146"/>
              </p:ext>
            </p:extLst>
          </p:nvPr>
        </p:nvGraphicFramePr>
        <p:xfrm>
          <a:off x="709378" y="3416328"/>
          <a:ext cx="10296885" cy="254437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027853">
                  <a:extLst>
                    <a:ext uri="{9D8B030D-6E8A-4147-A177-3AD203B41FA5}">
                      <a16:colId xmlns="" xmlns:a16="http://schemas.microsoft.com/office/drawing/2014/main" val="530709351"/>
                    </a:ext>
                  </a:extLst>
                </a:gridCol>
                <a:gridCol w="4134516">
                  <a:extLst>
                    <a:ext uri="{9D8B030D-6E8A-4147-A177-3AD203B41FA5}">
                      <a16:colId xmlns="" xmlns:a16="http://schemas.microsoft.com/office/drawing/2014/main" val="1325346631"/>
                    </a:ext>
                  </a:extLst>
                </a:gridCol>
                <a:gridCol w="4134516">
                  <a:extLst>
                    <a:ext uri="{9D8B030D-6E8A-4147-A177-3AD203B41FA5}">
                      <a16:colId xmlns="" xmlns:a16="http://schemas.microsoft.com/office/drawing/2014/main" val="1923450678"/>
                    </a:ext>
                  </a:extLst>
                </a:gridCol>
              </a:tblGrid>
              <a:tr h="503884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구어에 어울리는 표현</a:t>
                      </a:r>
                    </a:p>
                  </a:txBody>
                  <a:tcPr marL="64770" marR="64770" marT="17907" marB="17907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문어에 어울리는 표현</a:t>
                      </a:r>
                    </a:p>
                  </a:txBody>
                  <a:tcPr marL="64770" marR="64770" marT="17907" marB="179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16556211"/>
                  </a:ext>
                </a:extLst>
              </a:tr>
              <a:tr h="1020243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조사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학생</a:t>
                      </a:r>
                      <a:r>
                        <a:rPr lang="ko-KR" altLang="en-US" sz="1800" u="none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이랑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교사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학생</a:t>
                      </a:r>
                      <a:r>
                        <a:rPr lang="ko-KR" altLang="en-US" sz="18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한테</a:t>
                      </a:r>
                    </a:p>
                  </a:txBody>
                  <a:tcPr marL="64770" marR="64770" marT="17907" marB="1790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학생</a:t>
                      </a:r>
                      <a:r>
                        <a:rPr lang="ko-KR" altLang="en-US" sz="1800" u="none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과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교사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학생</a:t>
                      </a:r>
                      <a:r>
                        <a:rPr lang="ko-KR" altLang="en-US" sz="18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에게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2594479642"/>
                  </a:ext>
                </a:extLst>
              </a:tr>
              <a:tr h="1020243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대명사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요기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그거</a:t>
                      </a:r>
                    </a:p>
                  </a:txBody>
                  <a:tcPr marL="64770" marR="64770" marT="17907" marB="1790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여기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그것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7111143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10648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글쓰기의 표현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364684" cy="225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논문에 적합한 표현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2021)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⑥ 어휘 및 표현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유의어나 비슷한 표현이 있을 때 논문에서는 문어체에 더 어울리는 표현을 선택해서 사용함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4E35FDAB-5BAA-3937-23AA-D7217DBEF4ED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(2021).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 작성 연습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한국문화사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 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7" name="표 6">
            <a:extLst>
              <a:ext uri="{FF2B5EF4-FFF2-40B4-BE49-F238E27FC236}">
                <a16:creationId xmlns="" xmlns:a16="http://schemas.microsoft.com/office/drawing/2014/main" id="{E4105D19-416F-E026-C6B7-5B8E64AFF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106234"/>
              </p:ext>
            </p:extLst>
          </p:nvPr>
        </p:nvGraphicFramePr>
        <p:xfrm>
          <a:off x="703591" y="2900637"/>
          <a:ext cx="10296885" cy="314401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027853">
                  <a:extLst>
                    <a:ext uri="{9D8B030D-6E8A-4147-A177-3AD203B41FA5}">
                      <a16:colId xmlns="" xmlns:a16="http://schemas.microsoft.com/office/drawing/2014/main" val="530709351"/>
                    </a:ext>
                  </a:extLst>
                </a:gridCol>
                <a:gridCol w="4134516">
                  <a:extLst>
                    <a:ext uri="{9D8B030D-6E8A-4147-A177-3AD203B41FA5}">
                      <a16:colId xmlns="" xmlns:a16="http://schemas.microsoft.com/office/drawing/2014/main" val="1325346631"/>
                    </a:ext>
                  </a:extLst>
                </a:gridCol>
                <a:gridCol w="4134516">
                  <a:extLst>
                    <a:ext uri="{9D8B030D-6E8A-4147-A177-3AD203B41FA5}">
                      <a16:colId xmlns="" xmlns:a16="http://schemas.microsoft.com/office/drawing/2014/main" val="1923450678"/>
                    </a:ext>
                  </a:extLst>
                </a:gridCol>
              </a:tblGrid>
              <a:tr h="219048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구어에 어울리는 표현</a:t>
                      </a:r>
                    </a:p>
                  </a:txBody>
                  <a:tcPr marL="64770" marR="64770" marT="17907" marB="17907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문어에 어울리는 표현</a:t>
                      </a:r>
                    </a:p>
                  </a:txBody>
                  <a:tcPr marL="64770" marR="64770" marT="17907" marB="179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16556211"/>
                  </a:ext>
                </a:extLst>
              </a:tr>
              <a:tr h="219048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부사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진짜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되게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너무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많이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…</a:t>
                      </a:r>
                    </a:p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조금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하지만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방금 전까지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lang="ko-KR" altLang="en-US" sz="1800" kern="0" spc="0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아까까지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조금씩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빨리</a:t>
                      </a:r>
                    </a:p>
                  </a:txBody>
                  <a:tcPr marL="64770" marR="64770" marT="17907" marB="1790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매우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상당히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꽤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…</a:t>
                      </a:r>
                    </a:p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다소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그러나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지금까지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이상으로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점차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조속히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시급히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29728738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77711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글쓰기의 표현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364684" cy="225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논문에 적합한 표현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2021)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⑥ 어휘 및 표현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유의어나 비슷한 표현이 있을 때 논문에서는 문어체에 더 어울리는 표현을 선택해서 사용함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4E35FDAB-5BAA-3937-23AA-D7217DBEF4ED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(2021).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 작성 연습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한국문화사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 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7" name="표 6">
            <a:extLst>
              <a:ext uri="{FF2B5EF4-FFF2-40B4-BE49-F238E27FC236}">
                <a16:creationId xmlns="" xmlns:a16="http://schemas.microsoft.com/office/drawing/2014/main" id="{E4105D19-416F-E026-C6B7-5B8E64AFF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1879182"/>
              </p:ext>
            </p:extLst>
          </p:nvPr>
        </p:nvGraphicFramePr>
        <p:xfrm>
          <a:off x="732527" y="3492130"/>
          <a:ext cx="10296885" cy="226618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027853">
                  <a:extLst>
                    <a:ext uri="{9D8B030D-6E8A-4147-A177-3AD203B41FA5}">
                      <a16:colId xmlns="" xmlns:a16="http://schemas.microsoft.com/office/drawing/2014/main" val="530709351"/>
                    </a:ext>
                  </a:extLst>
                </a:gridCol>
                <a:gridCol w="4134516">
                  <a:extLst>
                    <a:ext uri="{9D8B030D-6E8A-4147-A177-3AD203B41FA5}">
                      <a16:colId xmlns="" xmlns:a16="http://schemas.microsoft.com/office/drawing/2014/main" val="1325346631"/>
                    </a:ext>
                  </a:extLst>
                </a:gridCol>
                <a:gridCol w="4134516">
                  <a:extLst>
                    <a:ext uri="{9D8B030D-6E8A-4147-A177-3AD203B41FA5}">
                      <a16:colId xmlns="" xmlns:a16="http://schemas.microsoft.com/office/drawing/2014/main" val="1923450678"/>
                    </a:ext>
                  </a:extLst>
                </a:gridCol>
              </a:tblGrid>
              <a:tr h="219048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구어에 어울리는 표현</a:t>
                      </a:r>
                    </a:p>
                  </a:txBody>
                  <a:tcPr marL="64770" marR="64770" marT="17907" marB="17907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문어에 어울리는 표현</a:t>
                      </a:r>
                    </a:p>
                  </a:txBody>
                  <a:tcPr marL="64770" marR="64770" marT="17907" marB="179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16556211"/>
                  </a:ext>
                </a:extLst>
              </a:tr>
              <a:tr h="219048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동사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얘기하다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쓰다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많아지다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적어지다</a:t>
                      </a:r>
                    </a:p>
                  </a:txBody>
                  <a:tcPr marL="64770" marR="64770" marT="17907" marB="1790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언급하다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 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논의하다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기술하다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증가하다</a:t>
                      </a:r>
                      <a:endParaRPr lang="en-US" altLang="ko-KR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감소하다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30711459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68109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글쓰기의 표현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364684" cy="225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논문에 적합한 표현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2021)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⑥ 어휘 및 표현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유의어나 비슷한 표현이 있을 때 논문에서는 문어체에 더 어울리는 표현을 선택해서 사용함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4E35FDAB-5BAA-3937-23AA-D7217DBEF4ED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(2021).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 작성 연습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한국문화사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 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graphicFrame>
        <p:nvGraphicFramePr>
          <p:cNvPr id="7" name="표 6">
            <a:extLst>
              <a:ext uri="{FF2B5EF4-FFF2-40B4-BE49-F238E27FC236}">
                <a16:creationId xmlns="" xmlns:a16="http://schemas.microsoft.com/office/drawing/2014/main" id="{E4105D19-416F-E026-C6B7-5B8E64AFF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051474"/>
              </p:ext>
            </p:extLst>
          </p:nvPr>
        </p:nvGraphicFramePr>
        <p:xfrm>
          <a:off x="703591" y="3502517"/>
          <a:ext cx="10296885" cy="277672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027853">
                  <a:extLst>
                    <a:ext uri="{9D8B030D-6E8A-4147-A177-3AD203B41FA5}">
                      <a16:colId xmlns="" xmlns:a16="http://schemas.microsoft.com/office/drawing/2014/main" val="530709351"/>
                    </a:ext>
                  </a:extLst>
                </a:gridCol>
                <a:gridCol w="4134516">
                  <a:extLst>
                    <a:ext uri="{9D8B030D-6E8A-4147-A177-3AD203B41FA5}">
                      <a16:colId xmlns="" xmlns:a16="http://schemas.microsoft.com/office/drawing/2014/main" val="1325346631"/>
                    </a:ext>
                  </a:extLst>
                </a:gridCol>
                <a:gridCol w="4134516">
                  <a:extLst>
                    <a:ext uri="{9D8B030D-6E8A-4147-A177-3AD203B41FA5}">
                      <a16:colId xmlns="" xmlns:a16="http://schemas.microsoft.com/office/drawing/2014/main" val="1923450678"/>
                    </a:ext>
                  </a:extLst>
                </a:gridCol>
              </a:tblGrid>
              <a:tr h="219048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구어에 어울리는 표현</a:t>
                      </a:r>
                    </a:p>
                  </a:txBody>
                  <a:tcPr marL="64770" marR="64770" marT="17907" marB="17907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문어에 어울리는 표현</a:t>
                      </a:r>
                    </a:p>
                  </a:txBody>
                  <a:tcPr marL="64770" marR="64770" marT="17907" marB="1790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16556211"/>
                  </a:ext>
                </a:extLst>
              </a:tr>
              <a:tr h="219048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연결 표현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이유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~(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니까</a:t>
                      </a:r>
                    </a:p>
                  </a:txBody>
                  <a:tcPr marL="64770" marR="64770" marT="17907" marB="1790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~(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으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므로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~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기 때문에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</a:p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~(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은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ㄴ 까닭에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3835988035"/>
                  </a:ext>
                </a:extLst>
              </a:tr>
              <a:tr h="219048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연결 표현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선택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</a:t>
                      </a:r>
                      <a:r>
                        <a:rPr lang="en-US" altLang="ko-KR" sz="18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lang="ko-KR" altLang="en-US" sz="18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</a:t>
                      </a:r>
                      <a:r>
                        <a:rPr lang="en-US" altLang="ko-KR" sz="18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r>
                        <a:rPr lang="ko-KR" altLang="en-US" sz="18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나 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 </a:t>
                      </a:r>
                      <a:r>
                        <a:rPr lang="ko-KR" altLang="en-US" sz="18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및</a:t>
                      </a: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</a:t>
                      </a:r>
                      <a:endParaRPr lang="ko-KR" altLang="en-US" sz="1800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1718415099"/>
                  </a:ext>
                </a:extLst>
              </a:tr>
              <a:tr h="219048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종결 표현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 문제가 해결</a:t>
                      </a:r>
                      <a:r>
                        <a:rPr lang="ko-KR" altLang="en-US" sz="18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됐으면 싶다</a:t>
                      </a:r>
                      <a:r>
                        <a:rPr lang="en-US" altLang="ko-KR" sz="18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  <a:endParaRPr lang="ko-KR" altLang="en-US" sz="1800" kern="0" spc="0" dirty="0"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 문제가 해결</a:t>
                      </a:r>
                      <a:r>
                        <a:rPr lang="ko-KR" altLang="en-US" sz="18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되기를 바란다</a:t>
                      </a:r>
                      <a:r>
                        <a:rPr lang="en-US" altLang="ko-KR" sz="18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  <a:p>
                      <a:pPr marL="0" marR="0" lvl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ko-KR" altLang="en-US" sz="1800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 문제가 해결</a:t>
                      </a:r>
                      <a:r>
                        <a:rPr lang="ko-KR" altLang="en-US" sz="18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되어야 할 것이다</a:t>
                      </a:r>
                      <a:r>
                        <a:rPr lang="en-US" altLang="ko-KR" sz="1800" kern="0" spc="0" dirty="0">
                          <a:solidFill>
                            <a:srgbClr val="FF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64770" marR="64770" marT="17907" marB="17907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41077336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81659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글쓰기의 표현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017979" cy="4471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논문에 적합한 표현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2021)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⑦ 감정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기분 표현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논문에서는 필자의 감정이나 기분을 드러내지 않음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자신의 의견은 객관적인 태도로 완곡하게 서술해야 함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문제의 해결책을 찾지 못하면 </a:t>
            </a:r>
            <a:r>
              <a:rPr lang="ko-KR" altLang="en-US" sz="24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진짜 짜증이 난다</a:t>
            </a:r>
            <a:r>
              <a:rPr lang="en-US" altLang="ko-KR" sz="24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’ 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 → ‘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문제의 해결책을 찾지 못하는 경우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많은 어려움을 겪게 된다</a:t>
            </a:r>
            <a:r>
              <a:rPr lang="en-US" altLang="ko-KR" sz="24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‘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지하철에서 자리 양보를 </a:t>
            </a:r>
            <a:r>
              <a:rPr lang="ko-KR" altLang="en-US" sz="2400" dirty="0" err="1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강요받으면</a:t>
            </a:r>
            <a:r>
              <a:rPr lang="ko-KR" altLang="en-US" sz="24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화가 난다</a:t>
            </a:r>
            <a:r>
              <a:rPr lang="en-US" altLang="ko-KR" sz="24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’ → ‘…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400" dirty="0" err="1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강요받는</a:t>
            </a:r>
            <a:r>
              <a:rPr lang="ko-KR" altLang="en-US" sz="24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것은 바람직하지 않다</a:t>
            </a:r>
            <a:r>
              <a:rPr lang="en-US" altLang="ko-KR" sz="240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’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4E35FDAB-5BAA-3937-23AA-D7217DBEF4ED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(2021).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 작성 연습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한국문화사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 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184958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="" xmlns:a16="http://schemas.microsoft.com/office/drawing/2014/main" id="{5A22F72E-55AA-03B6-42C9-B41FEAFB4874}"/>
              </a:ext>
            </a:extLst>
          </p:cNvPr>
          <p:cNvSpPr/>
          <p:nvPr/>
        </p:nvSpPr>
        <p:spPr>
          <a:xfrm>
            <a:off x="-1" y="0"/>
            <a:ext cx="7386637" cy="6858000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49919C7-B25C-3EDB-4C5E-213543213986}"/>
              </a:ext>
            </a:extLst>
          </p:cNvPr>
          <p:cNvSpPr txBox="1"/>
          <p:nvPr/>
        </p:nvSpPr>
        <p:spPr>
          <a:xfrm>
            <a:off x="735804" y="2674947"/>
            <a:ext cx="591502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3200" dirty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Q &amp; A</a:t>
            </a:r>
          </a:p>
          <a:p>
            <a:pPr algn="ctr">
              <a:lnSpc>
                <a:spcPct val="150000"/>
              </a:lnSpc>
            </a:pPr>
            <a:r>
              <a:rPr lang="ko-KR" altLang="en-US" sz="3200" dirty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감사합니다</a:t>
            </a:r>
            <a:r>
              <a:rPr lang="en-US" altLang="ko-KR" sz="3200" dirty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.</a:t>
            </a:r>
            <a:endParaRPr lang="ko-KR" altLang="en-US" sz="3200" u="sng" dirty="0">
              <a:solidFill>
                <a:schemeClr val="bg1"/>
              </a:solidFill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75337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 글쓰기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017979" cy="2809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김기란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2016)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질문하고 그에 대한 답을 구하는 과정을 담고 있는 글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질문에 대한 답을 구하는 과정은 논리적이고 객관적인 설득력을 지녀야 함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→ 주장 혹은 논점이 담긴 주제를 객관적이고 논리적으로 증명하는 글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5D065F0-5C56-E806-4632-6B37C399031F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김기란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(2016).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논문의 힘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현실문화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73053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 글쓰기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6727" y="1053296"/>
            <a:ext cx="11565313" cy="3898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 글쓰기의 특징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2021)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①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논문은 학술적인 글쓰기임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: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창작기반의 글쓰기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시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소설 등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과는 다름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②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논문에는 인용이 있으며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자신의 주장에 대한 근거를 인용을 통해 밝힘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③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논문은 해당 학문 분야에서 다루어지는 주제에 대한 연구결과를 공표하는 것임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: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생생한 소식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신문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뉴스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와는 다름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④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논문에는 일정한 형식과 관습이 있음</a:t>
            </a:r>
            <a:endParaRPr lang="en-US" altLang="ko-KR" sz="2400" i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5D065F0-5C56-E806-4632-6B37C399031F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이윤진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(2021).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 작성 연습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한국문화사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 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25589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 작성 시 참고사항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017979" cy="3898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 작성 시 참고사항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김창엽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2021)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①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한 문장은 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줄을 넘지 않도록 해야 함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연구자는 자신이 주장하는 바를 명확하게 표현하기 보다 멋있게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현학적으로 표현하려는 욕구에 매몰되어 문장을 길게 끌고 나가는 경향이 있음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→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문장 자체를 죽이고 글의 뜻을 사장시키게 됨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한 페이지에서 문단은 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3~4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개로 구성하는 것이 요구됨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→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문단의 규모도 가능하다면 같은 크기로 구성하는 것이 바람직함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5D065F0-5C56-E806-4632-6B37C399031F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김창엽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(2021).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학위논문을 논하다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공동체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62028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 작성 시 참고사항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6729" y="1088020"/>
            <a:ext cx="11017979" cy="2809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 작성 시 참고사항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김창엽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2021)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②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시제는 과거시제와 현재시제를 혼용하여 사용함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→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서론부터 논의 이전까지는 과거시제를 사용함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 논의 부분부터 요약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결론 부분에는 현재시제를 사용함 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5D065F0-5C56-E806-4632-6B37C399031F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김창엽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(2021).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학위논문을 논하다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공동체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29896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 작성 시 참고사항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017979" cy="3363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 작성 시 참고사항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김창엽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2021)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③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상호 연관성을 유지해야 함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서론에서 제기한 내용이 연구문제와 연구결과에 연결되어야 하고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  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요약 및 결론과 이어져야 함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: </a:t>
            </a:r>
            <a:r>
              <a:rPr lang="ko-KR" altLang="en-US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수미쌍관의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원칙이 준수되어야 함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5D065F0-5C56-E806-4632-6B37C399031F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김창엽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(2021).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학위논문을 논하다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공동체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25614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 작성 시 참고사항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571100" cy="3344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 작성 시 참고사항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김창엽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2021)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④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단계적으로 글을 써야 함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개요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(outline)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를 토대로 작성하는 것이 필요함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처음부터 문장을 만들기보다 ‘그림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개조형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-</a:t>
            </a:r>
            <a:r>
              <a:rPr lang="ko-KR" altLang="en-US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서술형’의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단계로 작성할 수 있음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: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글쓰기가 제대로 되지 않고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글의 흐름이 이어지지 않을 때는 원고를 잠시 제쳐 놓았다가 일정한 시간이 지난 다음 다시 읽어보며 조력자의 비평을 활용할 수 있음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5D065F0-5C56-E806-4632-6B37C399031F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김창엽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(2021).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학위논문을 논하다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공동체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24189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글쓰기의 표현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017979" cy="2809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글쓰기의 표현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김창엽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, 2021)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① 유연하고 맥락적인 표현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표현의 유연성은 학위논문의 문장이나 문단이 높은 가독성을 가져야 하는 것을 의미함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→ </a:t>
            </a:r>
            <a:r>
              <a:rPr lang="ko-KR" altLang="en-US" sz="2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논문을 읽을 때 매끄럽게 읽혀야 함</a:t>
            </a:r>
            <a:endParaRPr lang="en-US" altLang="ko-KR" sz="2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5D065F0-5C56-E806-4632-6B37C399031F}"/>
              </a:ext>
            </a:extLst>
          </p:cNvPr>
          <p:cNvSpPr txBox="1"/>
          <p:nvPr/>
        </p:nvSpPr>
        <p:spPr>
          <a:xfrm>
            <a:off x="0" y="6263440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자료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sz="140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김창엽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(2021).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학위논문을 논하다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 </a:t>
            </a:r>
            <a:r>
              <a:rPr lang="ko-KR" altLang="en-US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공동체</a:t>
            </a:r>
            <a:r>
              <a:rPr lang="en-US" altLang="ko-KR" sz="14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sz="14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072613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2">
      <a:majorFont>
        <a:latin typeface="나눔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764</TotalTime>
  <Words>1690</Words>
  <Application>Microsoft Office PowerPoint</Application>
  <PresentationFormat>와이드스크린</PresentationFormat>
  <Paragraphs>256</Paragraphs>
  <Slides>26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33" baseType="lpstr">
      <vt:lpstr>나눔</vt:lpstr>
      <vt:lpstr>Wingdings</vt:lpstr>
      <vt:lpstr>Arial</vt:lpstr>
      <vt:lpstr>맑은 고딕</vt:lpstr>
      <vt:lpstr>배달의민족 도현</vt:lpstr>
      <vt:lpstr>나눔스퀘어_ac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HONGSUNGPYO</dc:creator>
  <cp:lastModifiedBy>Windows 사용자</cp:lastModifiedBy>
  <cp:revision>17</cp:revision>
  <dcterms:created xsi:type="dcterms:W3CDTF">2022-08-18T01:07:09Z</dcterms:created>
  <dcterms:modified xsi:type="dcterms:W3CDTF">2023-07-10T04:44:23Z</dcterms:modified>
</cp:coreProperties>
</file>