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87" r:id="rId4"/>
    <p:sldId id="288" r:id="rId5"/>
    <p:sldId id="289" r:id="rId6"/>
    <p:sldId id="290" r:id="rId7"/>
    <p:sldId id="291" r:id="rId8"/>
    <p:sldId id="292" r:id="rId9"/>
    <p:sldId id="294" r:id="rId10"/>
    <p:sldId id="296" r:id="rId11"/>
    <p:sldId id="286" r:id="rId12"/>
    <p:sldId id="297" r:id="rId13"/>
    <p:sldId id="298" r:id="rId14"/>
    <p:sldId id="299" r:id="rId15"/>
    <p:sldId id="301" r:id="rId16"/>
    <p:sldId id="302" r:id="rId17"/>
    <p:sldId id="300" r:id="rId18"/>
    <p:sldId id="303" r:id="rId19"/>
    <p:sldId id="304" r:id="rId20"/>
    <p:sldId id="306" r:id="rId21"/>
    <p:sldId id="308" r:id="rId2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B2A"/>
    <a:srgbClr val="FEFFF9"/>
    <a:srgbClr val="60513A"/>
    <a:srgbClr val="0C2E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36"/>
      </p:cViewPr>
      <p:guideLst>
        <p:guide orient="horz" pos="209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A12A7017-8BFE-5B35-78BA-B5B4DE5869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="" xmlns:a16="http://schemas.microsoft.com/office/drawing/2014/main" id="{95A89362-FD85-B4E0-3F6F-E40880014E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5AF0995D-5183-75C3-FB5F-DE067DB70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CCB27C5D-87E8-9295-772D-14C773E63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262CED33-D0C3-D6AE-D6F6-5210AC6FF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4609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0AF10071-B3C5-76D8-977A-7F6BD5A42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18E45CF1-6FDF-ABC3-C9FD-7089AC1F64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8F3C44D1-0E26-DDF4-C062-C17E6A5FA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3B416CC7-754D-DE26-8993-8128D558D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16BEDC4D-6A06-1780-D0B9-E47A81E09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0088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="" xmlns:a16="http://schemas.microsoft.com/office/drawing/2014/main" id="{048FE858-CFC6-14CB-8C72-4715813E6C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BD760698-6F7B-8D71-F3B0-7FA63706FE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D83C2200-D501-EA8B-A4CD-3235F6D72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45DFE586-BB61-C8DD-BB10-2C1838412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CE9BCB2A-033D-FC56-F5EA-3B5FB114F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2751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5A511B8F-6732-F4AA-6131-728B883C3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D4DE7B64-7200-BF09-D0B3-AFB55D75E3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15A3A345-270B-7655-C2FD-2F298477D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6A337DCE-CCD5-00BF-0ACF-F583ADF2A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A0B59BB9-F78D-D721-2B9A-6C5C41B3B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44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8A317EE2-59CA-C8E6-FD49-5288C6F56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C246A6E8-006B-44D5-6B22-9382D74662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EEA9412C-8EDC-1B4F-C79E-196EC28EF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97EAFDD6-E22C-927C-FC5E-867CEFC4A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7C280482-88F8-F2EE-9F8E-EB0DEFBE8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8971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26521F43-30CD-560B-E3DB-3227098DC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121BB69E-B429-96A7-013B-A53BD51BCB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031DD4F0-98A0-10C1-155D-C4E6491A61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04F70726-9E00-BCE8-221B-CE68E5D63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8D79061A-85E7-C5B2-7BD2-BAE33DBBA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1BB07CD3-B9AD-50B8-C4CF-E3B6EC98D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2810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3316F891-2DE2-399B-9F42-D8DD58966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FB417718-C140-5E6C-0A89-347405C5FE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E3F9EEBC-4411-1407-13B1-872911848D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="" xmlns:a16="http://schemas.microsoft.com/office/drawing/2014/main" id="{AA24217D-2780-3135-605A-69005D0132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="" xmlns:a16="http://schemas.microsoft.com/office/drawing/2014/main" id="{5FBC98BD-C422-85BF-349E-EA0A2A257E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="" xmlns:a16="http://schemas.microsoft.com/office/drawing/2014/main" id="{0E3303D0-A36D-6DFB-5F4F-D551FB557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="" xmlns:a16="http://schemas.microsoft.com/office/drawing/2014/main" id="{F523BDB7-39CB-C753-FF4E-B1170E11B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="" xmlns:a16="http://schemas.microsoft.com/office/drawing/2014/main" id="{9930BB39-2A5C-F3C1-E491-69065B73D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6711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FEF8A8A5-3828-2D7E-65F1-A641E992A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="" xmlns:a16="http://schemas.microsoft.com/office/drawing/2014/main" id="{455728A3-2269-6A96-AACA-4BEB82C90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="" xmlns:a16="http://schemas.microsoft.com/office/drawing/2014/main" id="{15723FBB-05ED-76ED-8950-4BF142B88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="" xmlns:a16="http://schemas.microsoft.com/office/drawing/2014/main" id="{7FE45FE4-64C3-687D-A0A9-F20B1D4BF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5853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="" xmlns:a16="http://schemas.microsoft.com/office/drawing/2014/main" id="{F14829F0-87BE-1F39-E126-2F2D8DD90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="" xmlns:a16="http://schemas.microsoft.com/office/drawing/2014/main" id="{F6ED3B92-D8D6-6F00-690D-19F1D2468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="" xmlns:a16="http://schemas.microsoft.com/office/drawing/2014/main" id="{E0A22DCA-6F25-0F53-5831-2B51E4FF9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839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813A36CA-4A06-BF49-DDB2-F727E6244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83EBC906-5997-96C3-C489-B2F9FD18F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74255F9A-7A06-9518-49D5-A05E97E79B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29D507A0-960F-D383-0ED4-4C733650E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A995C747-50D8-A38E-6A77-40DC9274A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367081FC-DEE7-E5F5-EF79-081B1FA39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575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E6C90322-391A-794A-76EC-48FE83102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AB36B337-AC08-F79E-1528-A0D1A4A559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1E0FC246-34C6-5A22-BC05-81F9340D21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F3BB2DC7-8241-961C-CE35-F7471A19C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2E3E9A6D-CAF1-1769-C635-A27C1024D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C2249A1A-F5B5-EBA7-12BC-D01035F9C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7752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="" xmlns:a16="http://schemas.microsoft.com/office/drawing/2014/main" id="{D12DF586-6C11-501D-DA8D-681D6BB49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C5FF8BFE-6B23-AC52-ECC6-E5B7C1CF57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8D0DE424-82D0-C9CE-3A57-817890AD59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DDAA5274-62B2-FB92-5BB7-7D2CBD960A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F88F453B-A088-40C2-AA1B-85E690B38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515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="" xmlns:a16="http://schemas.microsoft.com/office/drawing/2014/main" id="{5A22F72E-55AA-03B6-42C9-B41FEAFB4874}"/>
              </a:ext>
            </a:extLst>
          </p:cNvPr>
          <p:cNvSpPr/>
          <p:nvPr/>
        </p:nvSpPr>
        <p:spPr>
          <a:xfrm>
            <a:off x="-3585307" y="-2400300"/>
            <a:ext cx="11548208" cy="11061700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49919C7-B25C-3EDB-4C5E-213543213986}"/>
              </a:ext>
            </a:extLst>
          </p:cNvPr>
          <p:cNvSpPr txBox="1"/>
          <p:nvPr/>
        </p:nvSpPr>
        <p:spPr>
          <a:xfrm>
            <a:off x="-3009900" y="2502388"/>
            <a:ext cx="9017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ko-KR" sz="4800" dirty="0" smtClean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4. </a:t>
            </a:r>
            <a:r>
              <a:rPr lang="ko-KR" altLang="en-US" sz="4800" dirty="0" smtClean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연구윤리와 </a:t>
            </a:r>
            <a:r>
              <a:rPr lang="ko-KR" altLang="en-US" sz="4800" dirty="0"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논문 유사도 검사 </a:t>
            </a:r>
          </a:p>
        </p:txBody>
      </p:sp>
      <p:pic>
        <p:nvPicPr>
          <p:cNvPr id="2" name="Picture 2" descr="가톨릭대학교 로고">
            <a:extLst>
              <a:ext uri="{FF2B5EF4-FFF2-40B4-BE49-F238E27FC236}">
                <a16:creationId xmlns="" xmlns:a16="http://schemas.microsoft.com/office/drawing/2014/main" id="{D9AE5E8D-EF5F-F64B-C068-20B919D28E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-3978166" y="-1993900"/>
            <a:ext cx="3041871" cy="620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그림 7">
            <a:extLst>
              <a:ext uri="{FF2B5EF4-FFF2-40B4-BE49-F238E27FC236}">
                <a16:creationId xmlns="" xmlns:a16="http://schemas.microsoft.com/office/drawing/2014/main" id="{ED88A6C6-B4A5-46DE-852E-29A746D857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4900" y="-2260600"/>
            <a:ext cx="8851900" cy="1106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6406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ko-KR" altLang="en-US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연구윤리와 논문 유사도 검사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="" xmlns:a16="http://schemas.microsoft.com/office/drawing/2014/main" id="{5B6B044A-DCED-43ED-BE6A-1F0EDC9774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261" y="801640"/>
            <a:ext cx="4773478" cy="6056360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="" xmlns:a16="http://schemas.microsoft.com/office/drawing/2014/main" id="{3D6C41B0-B6A4-43CC-88B2-6BF0A8C9F2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6200" y="801640"/>
            <a:ext cx="5537200" cy="605636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419299F3-80B2-42C3-9206-BD347DD3E987}"/>
              </a:ext>
            </a:extLst>
          </p:cNvPr>
          <p:cNvSpPr txBox="1"/>
          <p:nvPr/>
        </p:nvSpPr>
        <p:spPr>
          <a:xfrm>
            <a:off x="2483263" y="956950"/>
            <a:ext cx="3612737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>
                <a:solidFill>
                  <a:srgbClr val="FF0000"/>
                </a:solidFill>
                <a:latin typeface="+mn-ea"/>
              </a:rPr>
              <a:t>종합검사 결과</a:t>
            </a:r>
            <a:endParaRPr lang="en-US" altLang="ko-KR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6754DC08-70F0-467F-AD6B-EF824E4D2EBD}"/>
              </a:ext>
            </a:extLst>
          </p:cNvPr>
          <p:cNvSpPr txBox="1"/>
          <p:nvPr/>
        </p:nvSpPr>
        <p:spPr>
          <a:xfrm>
            <a:off x="9067800" y="897900"/>
            <a:ext cx="289560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b="1" dirty="0">
                <a:solidFill>
                  <a:srgbClr val="FF0000"/>
                </a:solidFill>
                <a:latin typeface="+mn-ea"/>
              </a:rPr>
              <a:t>상세결과보기</a:t>
            </a:r>
            <a:endParaRPr lang="en-US" altLang="ko-KR" b="1" dirty="0">
              <a:solidFill>
                <a:srgbClr val="FF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3022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ko-KR" altLang="en-US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연구윤리와 논문 유사도 검사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6569266-4102-A4D0-D514-6FC99D8DB31A}"/>
              </a:ext>
            </a:extLst>
          </p:cNvPr>
          <p:cNvSpPr txBox="1"/>
          <p:nvPr/>
        </p:nvSpPr>
        <p:spPr>
          <a:xfrm>
            <a:off x="371500" y="2066417"/>
            <a:ext cx="10956900" cy="38821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질적연구는 인간 및 현상에 대한 깊이 있는 이해를 목적으로 인터뷰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관찰</a:t>
            </a:r>
            <a:r>
              <a:rPr lang="en-US" altLang="ko-KR" dirty="0">
                <a:latin typeface="+mn-ea"/>
              </a:rPr>
              <a:t> </a:t>
            </a:r>
            <a:r>
              <a:rPr lang="ko-KR" altLang="en-US" dirty="0">
                <a:latin typeface="+mn-ea"/>
              </a:rPr>
              <a:t>등의 상호교류를 통해 연구가 진행된다는 점에서 연구윤리가 특히 중요한 부분을 차지함</a:t>
            </a:r>
            <a:r>
              <a:rPr lang="en-US" altLang="ko-KR" dirty="0">
                <a:latin typeface="+mn-ea"/>
              </a:rPr>
              <a:t>.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양적연구는 결과의 일반화를 추구하기 때문에 표본 전체의 평균값을 사용함</a:t>
            </a:r>
            <a:r>
              <a:rPr lang="en-US" altLang="ko-KR" dirty="0">
                <a:latin typeface="+mn-ea"/>
              </a:rPr>
              <a:t>. </a:t>
            </a:r>
            <a:r>
              <a:rPr lang="ko-KR" altLang="en-US" dirty="0">
                <a:latin typeface="+mn-ea"/>
              </a:rPr>
              <a:t>따라서 특정 개인의 신원과 정보가 특정되지 않음</a:t>
            </a:r>
            <a:r>
              <a:rPr lang="en-US" altLang="ko-KR" dirty="0">
                <a:latin typeface="+mn-ea"/>
              </a:rPr>
              <a:t>. </a:t>
            </a:r>
            <a:r>
              <a:rPr lang="ko-KR" altLang="en-US" dirty="0">
                <a:latin typeface="+mn-ea"/>
              </a:rPr>
              <a:t>그러나 질적연구의 현상학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 err="1">
                <a:latin typeface="+mn-ea"/>
              </a:rPr>
              <a:t>내러티브</a:t>
            </a:r>
            <a:r>
              <a:rPr lang="ko-KR" altLang="en-US" dirty="0">
                <a:latin typeface="+mn-ea"/>
              </a:rPr>
              <a:t> 연구 등의 방법에서는 소수의 참여자의 경험과 이야기를 자세하게 전달하기 때문에 개인 정보를 보호하기 위해 노력이 더욱 요구됨</a:t>
            </a:r>
            <a:r>
              <a:rPr lang="en-US" altLang="ko-KR" dirty="0">
                <a:latin typeface="+mn-ea"/>
              </a:rPr>
              <a:t>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질적연구의 참여자가 사회적 소수자인 경우 이들의 개인 정보는 체계적으로 보호될 필요가 있음</a:t>
            </a:r>
            <a:r>
              <a:rPr lang="en-US" altLang="ko-KR" dirty="0">
                <a:latin typeface="+mn-ea"/>
              </a:rPr>
              <a:t>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ko-KR" dirty="0">
                <a:latin typeface="+mn-ea"/>
              </a:rPr>
              <a:t>‘</a:t>
            </a:r>
            <a:r>
              <a:rPr lang="ko-KR" altLang="en-US" dirty="0">
                <a:latin typeface="+mn-ea"/>
              </a:rPr>
              <a:t>윤리적 민감성</a:t>
            </a:r>
            <a:r>
              <a:rPr lang="en-US" altLang="ko-KR" dirty="0">
                <a:latin typeface="+mn-ea"/>
              </a:rPr>
              <a:t>‘ : </a:t>
            </a:r>
            <a:r>
              <a:rPr lang="ko-KR" altLang="en-US" dirty="0">
                <a:latin typeface="+mn-ea"/>
              </a:rPr>
              <a:t>연구 참여자를 보호하려는 연구자의 의지와 실천 전략</a:t>
            </a:r>
            <a:endParaRPr lang="en-US" altLang="ko-KR" dirty="0">
              <a:latin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381C754-6A19-9CF7-33A9-EB0BD5D29AC1}"/>
              </a:ext>
            </a:extLst>
          </p:cNvPr>
          <p:cNvSpPr txBox="1"/>
          <p:nvPr/>
        </p:nvSpPr>
        <p:spPr>
          <a:xfrm>
            <a:off x="371500" y="1268555"/>
            <a:ext cx="3243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질적연구에서 연구윤리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pic>
        <p:nvPicPr>
          <p:cNvPr id="6" name="Picture 2" descr="가톨릭대학교 로고">
            <a:extLst>
              <a:ext uri="{FF2B5EF4-FFF2-40B4-BE49-F238E27FC236}">
                <a16:creationId xmlns="" xmlns:a16="http://schemas.microsoft.com/office/drawing/2014/main" id="{05980902-5AED-4238-963B-9F0D3AF0F2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619488" y="6248221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3828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ko-KR" altLang="en-US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연구윤리와 논문 유사도 검사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6569266-4102-A4D0-D514-6FC99D8DB31A}"/>
              </a:ext>
            </a:extLst>
          </p:cNvPr>
          <p:cNvSpPr txBox="1"/>
          <p:nvPr/>
        </p:nvSpPr>
        <p:spPr>
          <a:xfrm>
            <a:off x="371500" y="1875821"/>
            <a:ext cx="10956900" cy="1112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질적연구에서 인터뷰를 실시하는 경우 참여자를 대상으로 한 연구동의서에 서명을 받을 필요가 있음</a:t>
            </a:r>
            <a:r>
              <a:rPr lang="en-US" altLang="ko-KR" dirty="0">
                <a:latin typeface="+mn-ea"/>
              </a:rPr>
              <a:t>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연구동의서에 포함되어야 하는 주요 내용은 다음과 같음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381C754-6A19-9CF7-33A9-EB0BD5D29AC1}"/>
              </a:ext>
            </a:extLst>
          </p:cNvPr>
          <p:cNvSpPr txBox="1"/>
          <p:nvPr/>
        </p:nvSpPr>
        <p:spPr>
          <a:xfrm>
            <a:off x="371500" y="1268555"/>
            <a:ext cx="3243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질적연구에서 연구윤리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graphicFrame>
        <p:nvGraphicFramePr>
          <p:cNvPr id="8" name="표 8">
            <a:extLst>
              <a:ext uri="{FF2B5EF4-FFF2-40B4-BE49-F238E27FC236}">
                <a16:creationId xmlns="" xmlns:a16="http://schemas.microsoft.com/office/drawing/2014/main" id="{CDC9F982-94C8-5033-9D62-B403FD83D3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678915"/>
              </p:ext>
            </p:extLst>
          </p:nvPr>
        </p:nvGraphicFramePr>
        <p:xfrm>
          <a:off x="571500" y="3240530"/>
          <a:ext cx="10756900" cy="327024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78450">
                  <a:extLst>
                    <a:ext uri="{9D8B030D-6E8A-4147-A177-3AD203B41FA5}">
                      <a16:colId xmlns="" xmlns:a16="http://schemas.microsoft.com/office/drawing/2014/main" val="2630259491"/>
                    </a:ext>
                  </a:extLst>
                </a:gridCol>
                <a:gridCol w="5378450">
                  <a:extLst>
                    <a:ext uri="{9D8B030D-6E8A-4147-A177-3AD203B41FA5}">
                      <a16:colId xmlns="" xmlns:a16="http://schemas.microsoft.com/office/drawing/2014/main" val="3903170408"/>
                    </a:ext>
                  </a:extLst>
                </a:gridCol>
              </a:tblGrid>
              <a:tr h="46717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1)</a:t>
                      </a:r>
                      <a:r>
                        <a:rPr lang="ko-KR" altLang="en-US" dirty="0"/>
                        <a:t> 연구 배경과 목적</a:t>
                      </a: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2) </a:t>
                      </a:r>
                      <a:r>
                        <a:rPr lang="ko-KR" altLang="en-US" dirty="0"/>
                        <a:t>연구기관 및 지원기관에 대한 정보</a:t>
                      </a: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2434893368"/>
                  </a:ext>
                </a:extLst>
              </a:tr>
              <a:tr h="46717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3) </a:t>
                      </a:r>
                      <a:r>
                        <a:rPr lang="ko-KR" altLang="en-US" dirty="0"/>
                        <a:t>연구자 정보</a:t>
                      </a: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4) </a:t>
                      </a:r>
                      <a:r>
                        <a:rPr lang="ko-KR" altLang="en-US" dirty="0"/>
                        <a:t>연구참여자 선정과정 및 특징</a:t>
                      </a: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4168363757"/>
                  </a:ext>
                </a:extLst>
              </a:tr>
              <a:tr h="46717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5) </a:t>
                      </a:r>
                      <a:r>
                        <a:rPr lang="ko-KR" altLang="en-US" dirty="0"/>
                        <a:t>연구 진행과정</a:t>
                      </a: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6) </a:t>
                      </a:r>
                      <a:r>
                        <a:rPr lang="ko-KR" altLang="en-US" dirty="0"/>
                        <a:t>연구 참여기간</a:t>
                      </a: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2760292162"/>
                  </a:ext>
                </a:extLst>
              </a:tr>
              <a:tr h="46717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7) </a:t>
                      </a:r>
                      <a:r>
                        <a:rPr lang="ko-KR" altLang="en-US" dirty="0"/>
                        <a:t>연구 참여 중지에 대한 권한</a:t>
                      </a: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8) </a:t>
                      </a:r>
                      <a:r>
                        <a:rPr lang="ko-KR" altLang="en-US" dirty="0"/>
                        <a:t>부작용 및 위험요소</a:t>
                      </a: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1381612946"/>
                  </a:ext>
                </a:extLst>
              </a:tr>
              <a:tr h="46717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9) </a:t>
                      </a:r>
                      <a:r>
                        <a:rPr lang="ko-KR" altLang="en-US" dirty="0"/>
                        <a:t>참여를 통한 장점</a:t>
                      </a: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10) </a:t>
                      </a:r>
                      <a:r>
                        <a:rPr lang="ko-KR" altLang="en-US" dirty="0"/>
                        <a:t>참여에 따른 예상 불이익</a:t>
                      </a: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1036309371"/>
                  </a:ext>
                </a:extLst>
              </a:tr>
              <a:tr h="46717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11) </a:t>
                      </a:r>
                      <a:r>
                        <a:rPr lang="ko-KR" altLang="en-US" dirty="0"/>
                        <a:t>개인 정보처리 </a:t>
                      </a: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12) </a:t>
                      </a:r>
                      <a:r>
                        <a:rPr lang="ko-KR" altLang="en-US" dirty="0"/>
                        <a:t>연구 참여에 따른 이익</a:t>
                      </a: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="" xmlns:a16="http://schemas.microsoft.com/office/drawing/2014/main" val="973870012"/>
                  </a:ext>
                </a:extLst>
              </a:tr>
              <a:tr h="46717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13) </a:t>
                      </a:r>
                      <a:r>
                        <a:rPr lang="ko-KR" altLang="en-US" dirty="0"/>
                        <a:t>연구에 대한 문의</a:t>
                      </a:r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/>
                        <a:t>14) </a:t>
                      </a:r>
                      <a:r>
                        <a:rPr lang="ko-KR" altLang="en-US" dirty="0"/>
                        <a:t>서명란</a:t>
                      </a:r>
                    </a:p>
                  </a:txBody>
                  <a:tcPr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259535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9756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ko-KR" altLang="en-US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연구윤리와 논문 유사도 검사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6569266-4102-A4D0-D514-6FC99D8DB31A}"/>
              </a:ext>
            </a:extLst>
          </p:cNvPr>
          <p:cNvSpPr txBox="1"/>
          <p:nvPr/>
        </p:nvSpPr>
        <p:spPr>
          <a:xfrm>
            <a:off x="371500" y="2066417"/>
            <a:ext cx="10956900" cy="3328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인간을 대상으로 하는 연구는 일반적으로 생명윤리심의위원회</a:t>
            </a:r>
            <a:r>
              <a:rPr lang="en-US" altLang="ko-KR" dirty="0">
                <a:latin typeface="+mn-ea"/>
              </a:rPr>
              <a:t>(IRB: Institutional Review Board)</a:t>
            </a:r>
            <a:r>
              <a:rPr lang="ko-KR" altLang="en-US" dirty="0">
                <a:latin typeface="+mn-ea"/>
              </a:rPr>
              <a:t>에 </a:t>
            </a:r>
            <a:r>
              <a:rPr lang="en-US" altLang="ko-KR" dirty="0">
                <a:latin typeface="+mn-ea"/>
              </a:rPr>
              <a:t/>
            </a:r>
            <a:br>
              <a:rPr lang="en-US" altLang="ko-KR" dirty="0">
                <a:latin typeface="+mn-ea"/>
              </a:rPr>
            </a:br>
            <a:r>
              <a:rPr lang="ko-KR" altLang="en-US" dirty="0">
                <a:latin typeface="+mn-ea"/>
              </a:rPr>
              <a:t>연구 계획서를 제출하고 승인 받는 절차를 거쳐야 함</a:t>
            </a:r>
            <a:r>
              <a:rPr lang="en-US" altLang="ko-KR" dirty="0">
                <a:latin typeface="+mn-ea"/>
              </a:rPr>
              <a:t>.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질적연구는 타인과의 대화</a:t>
            </a:r>
            <a:r>
              <a:rPr lang="en-US" altLang="ko-KR" dirty="0">
                <a:latin typeface="+mn-ea"/>
              </a:rPr>
              <a:t>(</a:t>
            </a:r>
            <a:r>
              <a:rPr lang="ko-KR" altLang="en-US" dirty="0">
                <a:latin typeface="+mn-ea"/>
              </a:rPr>
              <a:t>인터뷰</a:t>
            </a:r>
            <a:r>
              <a:rPr lang="en-US" altLang="ko-KR" dirty="0">
                <a:latin typeface="+mn-ea"/>
              </a:rPr>
              <a:t>), </a:t>
            </a:r>
            <a:r>
              <a:rPr lang="ko-KR" altLang="en-US" dirty="0">
                <a:latin typeface="+mn-ea"/>
              </a:rPr>
              <a:t>관찰</a:t>
            </a:r>
            <a:r>
              <a:rPr lang="en-US" altLang="ko-KR" dirty="0">
                <a:latin typeface="+mn-ea"/>
              </a:rPr>
              <a:t> </a:t>
            </a:r>
            <a:r>
              <a:rPr lang="ko-KR" altLang="en-US" dirty="0">
                <a:latin typeface="+mn-ea"/>
              </a:rPr>
              <a:t>등의 방법을 주로 사용하기 때문에 인간을 대상으로 한 연구</a:t>
            </a:r>
            <a:r>
              <a:rPr lang="en-US" altLang="ko-KR" dirty="0">
                <a:latin typeface="+mn-ea"/>
              </a:rPr>
              <a:t>(</a:t>
            </a:r>
            <a:r>
              <a:rPr lang="ko-KR" altLang="en-US" dirty="0">
                <a:latin typeface="+mn-ea"/>
              </a:rPr>
              <a:t>의학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약학 등</a:t>
            </a:r>
            <a:r>
              <a:rPr lang="en-US" altLang="ko-KR" dirty="0">
                <a:latin typeface="+mn-ea"/>
              </a:rPr>
              <a:t>)</a:t>
            </a:r>
            <a:r>
              <a:rPr lang="ko-KR" altLang="en-US" dirty="0">
                <a:latin typeface="+mn-ea"/>
              </a:rPr>
              <a:t>와 유사한 수준의 윤리 준수가 필요함</a:t>
            </a:r>
            <a:r>
              <a:rPr lang="en-US" altLang="ko-KR" dirty="0">
                <a:latin typeface="+mn-ea"/>
              </a:rPr>
              <a:t>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각 대학별로 </a:t>
            </a:r>
            <a:r>
              <a:rPr lang="en-US" altLang="ko-KR" dirty="0">
                <a:latin typeface="+mn-ea"/>
              </a:rPr>
              <a:t>IRB </a:t>
            </a:r>
            <a:r>
              <a:rPr lang="ko-KR" altLang="en-US" dirty="0">
                <a:latin typeface="+mn-ea"/>
              </a:rPr>
              <a:t>신청 절차와 기간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방법 등의 규칙이 마련되어 있기 때문에 이를 고려하여 연구계획서를 작성해야 함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381C754-6A19-9CF7-33A9-EB0BD5D29AC1}"/>
              </a:ext>
            </a:extLst>
          </p:cNvPr>
          <p:cNvSpPr txBox="1"/>
          <p:nvPr/>
        </p:nvSpPr>
        <p:spPr>
          <a:xfrm>
            <a:off x="539122" y="1268555"/>
            <a:ext cx="3542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생명윤리심의위원회</a:t>
            </a:r>
            <a:r>
              <a:rPr lang="en-US" altLang="ko-KR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(IRB)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pic>
        <p:nvPicPr>
          <p:cNvPr id="6" name="Picture 2" descr="가톨릭대학교 로고">
            <a:extLst>
              <a:ext uri="{FF2B5EF4-FFF2-40B4-BE49-F238E27FC236}">
                <a16:creationId xmlns="" xmlns:a16="http://schemas.microsoft.com/office/drawing/2014/main" id="{05980902-5AED-4238-963B-9F0D3AF0F2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619488" y="6248221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6284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ko-KR" altLang="en-US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연구윤리와 논문 유사도 검사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6569266-4102-A4D0-D514-6FC99D8DB31A}"/>
              </a:ext>
            </a:extLst>
          </p:cNvPr>
          <p:cNvSpPr txBox="1"/>
          <p:nvPr/>
        </p:nvSpPr>
        <p:spPr>
          <a:xfrm>
            <a:off x="371500" y="1624855"/>
            <a:ext cx="10956900" cy="5581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가톨릭대학교 생명윤리심의위원회 홈페이지</a:t>
            </a:r>
            <a:r>
              <a:rPr lang="en-US" altLang="ko-KR" dirty="0">
                <a:latin typeface="+mn-ea"/>
              </a:rPr>
              <a:t>: https://irb.catholic.ac.kr/</a:t>
            </a:r>
          </a:p>
        </p:txBody>
      </p:sp>
      <p:pic>
        <p:nvPicPr>
          <p:cNvPr id="6" name="Picture 2" descr="가톨릭대학교 로고">
            <a:extLst>
              <a:ext uri="{FF2B5EF4-FFF2-40B4-BE49-F238E27FC236}">
                <a16:creationId xmlns="" xmlns:a16="http://schemas.microsoft.com/office/drawing/2014/main" id="{05980902-5AED-4238-963B-9F0D3AF0F2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619488" y="6248221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그림 6">
            <a:extLst>
              <a:ext uri="{FF2B5EF4-FFF2-40B4-BE49-F238E27FC236}">
                <a16:creationId xmlns="" xmlns:a16="http://schemas.microsoft.com/office/drawing/2014/main" id="{A6E78064-8193-A79A-96E0-9B1071C9A2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52199"/>
            <a:ext cx="12192000" cy="4605801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="" xmlns:a16="http://schemas.microsoft.com/office/drawing/2014/main" id="{4CDCC767-81AF-DB90-9FD5-AF11423AD63B}"/>
              </a:ext>
            </a:extLst>
          </p:cNvPr>
          <p:cNvSpPr/>
          <p:nvPr/>
        </p:nvSpPr>
        <p:spPr>
          <a:xfrm>
            <a:off x="5410200" y="2895600"/>
            <a:ext cx="1168400" cy="28067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E6FA3AC4-011C-8271-D5B2-19A23C5EF81F}"/>
              </a:ext>
            </a:extLst>
          </p:cNvPr>
          <p:cNvSpPr txBox="1"/>
          <p:nvPr/>
        </p:nvSpPr>
        <p:spPr>
          <a:xfrm>
            <a:off x="2311400" y="5914714"/>
            <a:ext cx="881380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1600" b="1" dirty="0">
                <a:solidFill>
                  <a:srgbClr val="FF0000"/>
                </a:solidFill>
                <a:latin typeface="+mn-ea"/>
              </a:rPr>
              <a:t>해당 홈페이지에서 심의대상</a:t>
            </a:r>
            <a:r>
              <a:rPr lang="en-US" altLang="ko-KR" sz="1600" b="1" dirty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1600" b="1" dirty="0">
                <a:solidFill>
                  <a:srgbClr val="FF0000"/>
                </a:solidFill>
                <a:latin typeface="+mn-ea"/>
              </a:rPr>
              <a:t>면제대상</a:t>
            </a:r>
            <a:r>
              <a:rPr lang="en-US" altLang="ko-KR" sz="1600" b="1" dirty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1600" b="1" dirty="0">
                <a:solidFill>
                  <a:srgbClr val="FF0000"/>
                </a:solidFill>
                <a:latin typeface="+mn-ea"/>
              </a:rPr>
              <a:t>심의과정</a:t>
            </a:r>
            <a:r>
              <a:rPr lang="en-US" altLang="ko-KR" sz="1600" b="1" dirty="0">
                <a:solidFill>
                  <a:srgbClr val="FF0000"/>
                </a:solidFill>
                <a:latin typeface="+mn-ea"/>
              </a:rPr>
              <a:t>, </a:t>
            </a:r>
            <a:r>
              <a:rPr lang="ko-KR" altLang="en-US" sz="1600" b="1" dirty="0">
                <a:solidFill>
                  <a:srgbClr val="FF0000"/>
                </a:solidFill>
                <a:latin typeface="+mn-ea"/>
              </a:rPr>
              <a:t>신청방법 등에 대한 정보를 확인할 수 있음</a:t>
            </a:r>
            <a:r>
              <a:rPr lang="en-US" altLang="ko-KR" sz="1600" b="1" dirty="0">
                <a:solidFill>
                  <a:srgbClr val="FF0000"/>
                </a:solidFill>
                <a:latin typeface="+mn-ea"/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520522E6-F5AC-EE3B-06F8-5E449CC81A8C}"/>
              </a:ext>
            </a:extLst>
          </p:cNvPr>
          <p:cNvSpPr txBox="1"/>
          <p:nvPr/>
        </p:nvSpPr>
        <p:spPr>
          <a:xfrm>
            <a:off x="539122" y="1163190"/>
            <a:ext cx="3542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생명윤리심의위원회</a:t>
            </a:r>
            <a:r>
              <a:rPr lang="en-US" altLang="ko-KR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(IRB)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886003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표 2">
            <a:extLst>
              <a:ext uri="{FF2B5EF4-FFF2-40B4-BE49-F238E27FC236}">
                <a16:creationId xmlns="" xmlns:a16="http://schemas.microsoft.com/office/drawing/2014/main" id="{E0EF8E2E-F341-BB9D-04BE-29A571BADD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1813417"/>
              </p:ext>
            </p:extLst>
          </p:nvPr>
        </p:nvGraphicFramePr>
        <p:xfrm>
          <a:off x="338150" y="2197135"/>
          <a:ext cx="11515700" cy="435959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206600">
                  <a:extLst>
                    <a:ext uri="{9D8B030D-6E8A-4147-A177-3AD203B41FA5}">
                      <a16:colId xmlns="" xmlns:a16="http://schemas.microsoft.com/office/drawing/2014/main" val="2355129058"/>
                    </a:ext>
                  </a:extLst>
                </a:gridCol>
                <a:gridCol w="9309100">
                  <a:extLst>
                    <a:ext uri="{9D8B030D-6E8A-4147-A177-3AD203B41FA5}">
                      <a16:colId xmlns="" xmlns:a16="http://schemas.microsoft.com/office/drawing/2014/main" val="3427257115"/>
                    </a:ext>
                  </a:extLst>
                </a:gridCol>
              </a:tblGrid>
              <a:tr h="23733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1" dirty="0">
                          <a:solidFill>
                            <a:schemeClr val="bg1"/>
                          </a:solidFill>
                          <a:effectLst/>
                        </a:rPr>
                        <a:t>종류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679" marR="33679" marT="33679" marB="33679"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b="1" dirty="0">
                          <a:solidFill>
                            <a:schemeClr val="bg1"/>
                          </a:solidFill>
                          <a:effectLst/>
                        </a:rPr>
                        <a:t>심의일정</a:t>
                      </a:r>
                      <a:endParaRPr lang="ko-KR" altLang="en-US" sz="1600" b="1" dirty="0">
                        <a:solidFill>
                          <a:schemeClr val="bg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679" marR="33679" marT="33679" marB="33679"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36859783"/>
                  </a:ext>
                </a:extLst>
              </a:tr>
              <a:tr h="88577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dirty="0">
                          <a:solidFill>
                            <a:schemeClr val="tx1"/>
                          </a:solidFill>
                          <a:effectLst/>
                        </a:rPr>
                        <a:t>신규심의</a:t>
                      </a:r>
                      <a:endParaRPr lang="ko-KR" altLang="en-US" sz="16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679" marR="33679" marT="33679" marB="33679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effectLst/>
                        </a:rPr>
                        <a:t>매월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effectLst/>
                        </a:rPr>
                        <a:t>회 정규심의 개최</a:t>
                      </a:r>
                      <a:endParaRPr lang="ko-KR" altLang="en-US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indent="0" fontAlgn="ctr">
                        <a:buFontTx/>
                        <a:buNone/>
                      </a:pPr>
                      <a:r>
                        <a:rPr lang="en-US" altLang="ko-KR" sz="1600" dirty="0">
                          <a:solidFill>
                            <a:schemeClr val="tx1"/>
                          </a:solidFill>
                          <a:effectLst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chemeClr val="tx1"/>
                          </a:solidFill>
                          <a:effectLst/>
                        </a:rPr>
                        <a:t>정규심의 개최일은 매월 </a:t>
                      </a:r>
                      <a:r>
                        <a:rPr lang="en-US" altLang="ko-KR" sz="16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ko-KR" altLang="en-US" sz="1600" dirty="0">
                          <a:solidFill>
                            <a:schemeClr val="tx1"/>
                          </a:solidFill>
                          <a:effectLst/>
                        </a:rPr>
                        <a:t>번째 금요일이나</a:t>
                      </a:r>
                      <a:r>
                        <a:rPr lang="en-US" altLang="ko-KR" sz="1600" dirty="0">
                          <a:solidFill>
                            <a:schemeClr val="tx1"/>
                          </a:solidFill>
                          <a:effectLst/>
                        </a:rPr>
                        <a:t>, </a:t>
                      </a:r>
                      <a:r>
                        <a:rPr lang="ko-KR" altLang="en-US" sz="1600" dirty="0">
                          <a:solidFill>
                            <a:schemeClr val="tx1"/>
                          </a:solidFill>
                          <a:effectLst/>
                        </a:rPr>
                        <a:t>변동가능성 있음</a:t>
                      </a:r>
                      <a:r>
                        <a:rPr lang="en-US" altLang="ko-KR" sz="16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br>
                        <a:rPr lang="en-US" altLang="ko-KR" sz="1600" dirty="0">
                          <a:solidFill>
                            <a:schemeClr val="tx1"/>
                          </a:solidFill>
                          <a:effectLst/>
                        </a:rPr>
                      </a:br>
                      <a:endParaRPr lang="en-US" altLang="ko-KR" sz="16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0" indent="0" fontAlgn="ctr">
                        <a:buFontTx/>
                        <a:buNone/>
                      </a:pP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effectLst/>
                        </a:rPr>
                        <a:t>매월 정기회의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effectLst/>
                        </a:rPr>
                        <a:t>정규심의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effectLst/>
                        </a:rPr>
                        <a:t>일 다음 주 월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effectLst/>
                        </a:rPr>
                        <a:t>~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effectLst/>
                        </a:rPr>
                        <a:t>금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effectLst/>
                        </a:rPr>
                        <a:t>총 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ko-KR" altLang="en-US" sz="1600" b="1" dirty="0">
                          <a:solidFill>
                            <a:schemeClr val="tx1"/>
                          </a:solidFill>
                          <a:effectLst/>
                        </a:rPr>
                        <a:t>일</a:t>
                      </a:r>
                      <a:r>
                        <a:rPr lang="en-US" altLang="ko-KR" sz="1600" b="1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ko-KR" altLang="en-US" sz="1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3679" marR="33679" marT="33679" marB="33679" anchor="ctr"/>
                </a:tc>
                <a:extLst>
                  <a:ext uri="{0D108BD9-81ED-4DB2-BD59-A6C34878D82A}">
                    <a16:rowId xmlns="" xmlns:a16="http://schemas.microsoft.com/office/drawing/2014/main" val="1899270855"/>
                  </a:ext>
                </a:extLst>
              </a:tr>
              <a:tr h="649333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>
                          <a:solidFill>
                            <a:schemeClr val="tx1"/>
                          </a:solidFill>
                          <a:effectLst/>
                        </a:rPr>
                        <a:t>변경심의</a:t>
                      </a:r>
                      <a:endParaRPr lang="ko-KR" altLang="en-US" sz="160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679" marR="33679" marT="33679" marB="33679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ko-KR" altLang="en-US" sz="1600" dirty="0">
                          <a:solidFill>
                            <a:schemeClr val="tx1"/>
                          </a:solidFill>
                          <a:effectLst/>
                        </a:rPr>
                        <a:t>수시로 </a:t>
                      </a:r>
                      <a:r>
                        <a:rPr lang="ko-KR" altLang="en-US" sz="1600" dirty="0" err="1">
                          <a:solidFill>
                            <a:schemeClr val="tx1"/>
                          </a:solidFill>
                          <a:effectLst/>
                        </a:rPr>
                        <a:t>접수받아</a:t>
                      </a:r>
                      <a:r>
                        <a:rPr lang="ko-KR" altLang="en-US" sz="1600" dirty="0">
                          <a:solidFill>
                            <a:schemeClr val="tx1"/>
                          </a:solidFill>
                          <a:effectLst/>
                        </a:rPr>
                        <a:t> 신속심의로 진행</a:t>
                      </a:r>
                      <a:br>
                        <a:rPr lang="ko-KR" altLang="en-US" sz="1600" dirty="0">
                          <a:solidFill>
                            <a:schemeClr val="tx1"/>
                          </a:solidFill>
                          <a:effectLst/>
                        </a:rPr>
                      </a:br>
                      <a:endParaRPr lang="en-US" altLang="ko-KR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fontAlgn="ctr"/>
                      <a:r>
                        <a:rPr lang="en-US" altLang="ko-KR" sz="1600" dirty="0">
                          <a:solidFill>
                            <a:schemeClr val="tx1"/>
                          </a:solidFill>
                          <a:effectLst/>
                        </a:rPr>
                        <a:t>※ </a:t>
                      </a:r>
                      <a:r>
                        <a:rPr lang="ko-KR" altLang="en-US" sz="1600" dirty="0">
                          <a:solidFill>
                            <a:schemeClr val="tx1"/>
                          </a:solidFill>
                          <a:effectLst/>
                        </a:rPr>
                        <a:t>신규심의 승인 직후 다음 기간 동안 변경심의 신청 금지</a:t>
                      </a:r>
                    </a:p>
                    <a:p>
                      <a:pPr fontAlgn="ctr"/>
                      <a:r>
                        <a:rPr lang="en-US" altLang="ko-KR" sz="1600" dirty="0">
                          <a:solidFill>
                            <a:schemeClr val="tx1"/>
                          </a:solidFill>
                          <a:effectLst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chemeClr val="tx1"/>
                          </a:solidFill>
                          <a:effectLst/>
                        </a:rPr>
                        <a:t>박사과정 </a:t>
                      </a:r>
                      <a:r>
                        <a:rPr lang="en-US" altLang="ko-KR" sz="1600" dirty="0">
                          <a:solidFill>
                            <a:schemeClr val="tx1"/>
                          </a:solidFill>
                          <a:effectLst/>
                        </a:rPr>
                        <a:t>: </a:t>
                      </a:r>
                      <a:r>
                        <a:rPr lang="ko-KR" altLang="en-US" sz="1600" dirty="0">
                          <a:solidFill>
                            <a:schemeClr val="tx1"/>
                          </a:solidFill>
                          <a:effectLst/>
                        </a:rPr>
                        <a:t>승인직후 </a:t>
                      </a:r>
                      <a:r>
                        <a:rPr lang="en-US" altLang="ko-KR" sz="16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r>
                        <a:rPr lang="ko-KR" altLang="en-US" sz="1600" dirty="0">
                          <a:solidFill>
                            <a:schemeClr val="tx1"/>
                          </a:solidFill>
                          <a:effectLst/>
                        </a:rPr>
                        <a:t>개월간</a:t>
                      </a:r>
                    </a:p>
                    <a:p>
                      <a:pPr fontAlgn="ctr"/>
                      <a:r>
                        <a:rPr lang="en-US" altLang="ko-KR" sz="1600" dirty="0">
                          <a:solidFill>
                            <a:schemeClr val="tx1"/>
                          </a:solidFill>
                          <a:effectLst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chemeClr val="tx1"/>
                          </a:solidFill>
                          <a:effectLst/>
                        </a:rPr>
                        <a:t>석사과정 </a:t>
                      </a:r>
                      <a:r>
                        <a:rPr lang="en-US" altLang="ko-KR" sz="1600" dirty="0">
                          <a:solidFill>
                            <a:schemeClr val="tx1"/>
                          </a:solidFill>
                          <a:effectLst/>
                        </a:rPr>
                        <a:t>: </a:t>
                      </a:r>
                      <a:r>
                        <a:rPr lang="ko-KR" altLang="en-US" sz="1600" dirty="0">
                          <a:solidFill>
                            <a:schemeClr val="tx1"/>
                          </a:solidFill>
                          <a:effectLst/>
                        </a:rPr>
                        <a:t>승인직후 </a:t>
                      </a:r>
                      <a:r>
                        <a:rPr lang="en-US" altLang="ko-KR" sz="16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ko-KR" altLang="en-US" sz="1600" dirty="0">
                          <a:solidFill>
                            <a:schemeClr val="tx1"/>
                          </a:solidFill>
                          <a:effectLst/>
                        </a:rPr>
                        <a:t>주간</a:t>
                      </a:r>
                      <a:endParaRPr lang="ko-KR" altLang="en-US" sz="16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679" marR="33679" marT="33679" marB="33679" anchor="ctr"/>
                </a:tc>
                <a:extLst>
                  <a:ext uri="{0D108BD9-81ED-4DB2-BD59-A6C34878D82A}">
                    <a16:rowId xmlns="" xmlns:a16="http://schemas.microsoft.com/office/drawing/2014/main" val="3977421547"/>
                  </a:ext>
                </a:extLst>
              </a:tr>
              <a:tr h="55233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dirty="0">
                          <a:solidFill>
                            <a:schemeClr val="tx1"/>
                          </a:solidFill>
                          <a:effectLst/>
                        </a:rPr>
                        <a:t>지속심의</a:t>
                      </a:r>
                      <a:endParaRPr lang="ko-KR" altLang="en-US" sz="16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679" marR="33679" marT="33679" marB="33679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ko-KR" altLang="en-US" sz="1600" dirty="0">
                          <a:solidFill>
                            <a:schemeClr val="tx1"/>
                          </a:solidFill>
                          <a:effectLst/>
                        </a:rPr>
                        <a:t>수시로 </a:t>
                      </a:r>
                      <a:r>
                        <a:rPr lang="ko-KR" altLang="en-US" sz="1600" dirty="0" err="1">
                          <a:solidFill>
                            <a:schemeClr val="tx1"/>
                          </a:solidFill>
                          <a:effectLst/>
                        </a:rPr>
                        <a:t>접수받아</a:t>
                      </a:r>
                      <a:r>
                        <a:rPr lang="ko-KR" altLang="en-US" sz="1600" dirty="0">
                          <a:solidFill>
                            <a:schemeClr val="tx1"/>
                          </a:solidFill>
                          <a:effectLst/>
                        </a:rPr>
                        <a:t> 신속심의로 진행</a:t>
                      </a:r>
                    </a:p>
                  </a:txBody>
                  <a:tcPr marL="33679" marR="33679" marT="33679" marB="33679" anchor="ctr"/>
                </a:tc>
                <a:extLst>
                  <a:ext uri="{0D108BD9-81ED-4DB2-BD59-A6C34878D82A}">
                    <a16:rowId xmlns="" xmlns:a16="http://schemas.microsoft.com/office/drawing/2014/main" val="458669290"/>
                  </a:ext>
                </a:extLst>
              </a:tr>
              <a:tr h="164354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dirty="0">
                          <a:solidFill>
                            <a:schemeClr val="tx1"/>
                          </a:solidFill>
                          <a:effectLst/>
                        </a:rPr>
                        <a:t>연구계획 위반 및 </a:t>
                      </a:r>
                      <a:endParaRPr lang="en-US" altLang="ko-KR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 fontAlgn="ctr"/>
                      <a:r>
                        <a:rPr lang="ko-KR" altLang="en-US" sz="1600" dirty="0">
                          <a:solidFill>
                            <a:schemeClr val="tx1"/>
                          </a:solidFill>
                          <a:effectLst/>
                        </a:rPr>
                        <a:t>이탈사례보고</a:t>
                      </a:r>
                      <a:endParaRPr lang="ko-KR" altLang="en-US" sz="16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679" marR="33679" marT="33679" marB="33679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ko-KR" altLang="en-US" sz="1600" dirty="0">
                          <a:solidFill>
                            <a:schemeClr val="tx1"/>
                          </a:solidFill>
                          <a:effectLst/>
                        </a:rPr>
                        <a:t>수시로 </a:t>
                      </a:r>
                      <a:r>
                        <a:rPr lang="ko-KR" altLang="en-US" sz="1600" dirty="0" err="1">
                          <a:solidFill>
                            <a:schemeClr val="tx1"/>
                          </a:solidFill>
                          <a:effectLst/>
                        </a:rPr>
                        <a:t>접수받아</a:t>
                      </a:r>
                      <a:r>
                        <a:rPr lang="ko-KR" altLang="en-US" sz="1600" dirty="0">
                          <a:solidFill>
                            <a:schemeClr val="tx1"/>
                          </a:solidFill>
                          <a:effectLst/>
                        </a:rPr>
                        <a:t> 신속심의로 진행        </a:t>
                      </a:r>
                      <a:endParaRPr lang="ko-KR" altLang="en-US" sz="16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679" marR="33679" marT="33679" marB="33679" anchor="ctr"/>
                </a:tc>
                <a:extLst>
                  <a:ext uri="{0D108BD9-81ED-4DB2-BD59-A6C34878D82A}">
                    <a16:rowId xmlns="" xmlns:a16="http://schemas.microsoft.com/office/drawing/2014/main" val="441209207"/>
                  </a:ext>
                </a:extLst>
              </a:tr>
              <a:tr h="611741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600" dirty="0">
                          <a:solidFill>
                            <a:schemeClr val="tx1"/>
                          </a:solidFill>
                          <a:effectLst/>
                        </a:rPr>
                        <a:t>종료보고</a:t>
                      </a:r>
                      <a:endParaRPr lang="ko-KR" altLang="en-US" sz="16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679" marR="33679" marT="33679" marB="33679" anchor="ctr"/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ko-KR" altLang="en-US" sz="1600" dirty="0">
                          <a:solidFill>
                            <a:schemeClr val="tx1"/>
                          </a:solidFill>
                          <a:effectLst/>
                        </a:rPr>
                        <a:t>수시로 </a:t>
                      </a:r>
                      <a:r>
                        <a:rPr lang="ko-KR" altLang="en-US" sz="1600" dirty="0" err="1">
                          <a:solidFill>
                            <a:schemeClr val="tx1"/>
                          </a:solidFill>
                          <a:effectLst/>
                        </a:rPr>
                        <a:t>접수받아</a:t>
                      </a:r>
                      <a:r>
                        <a:rPr lang="ko-KR" altLang="en-US" sz="1600" dirty="0">
                          <a:solidFill>
                            <a:schemeClr val="tx1"/>
                          </a:solidFill>
                          <a:effectLst/>
                        </a:rPr>
                        <a:t> 신속심의로 진행</a:t>
                      </a:r>
                      <a:br>
                        <a:rPr lang="ko-KR" altLang="en-US" sz="1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altLang="ko-KR" sz="1600" dirty="0">
                          <a:solidFill>
                            <a:schemeClr val="tx1"/>
                          </a:solidFill>
                          <a:effectLst/>
                        </a:rPr>
                        <a:t>- </a:t>
                      </a:r>
                      <a:r>
                        <a:rPr lang="ko-KR" altLang="en-US" sz="1600" dirty="0">
                          <a:solidFill>
                            <a:schemeClr val="tx1"/>
                          </a:solidFill>
                          <a:effectLst/>
                        </a:rPr>
                        <a:t>연구종료 </a:t>
                      </a:r>
                      <a:r>
                        <a:rPr lang="en-US" altLang="ko-KR" sz="16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r>
                        <a:rPr lang="ko-KR" altLang="en-US" sz="1600" dirty="0">
                          <a:solidFill>
                            <a:schemeClr val="tx1"/>
                          </a:solidFill>
                          <a:effectLst/>
                        </a:rPr>
                        <a:t>개월 이내에 종료보고를 제출</a:t>
                      </a:r>
                      <a:endParaRPr lang="ko-KR" altLang="en-US" sz="16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33679" marR="33679" marT="33679" marB="33679" anchor="ctr"/>
                </a:tc>
                <a:extLst>
                  <a:ext uri="{0D108BD9-81ED-4DB2-BD59-A6C34878D82A}">
                    <a16:rowId xmlns="" xmlns:a16="http://schemas.microsoft.com/office/drawing/2014/main" val="2418384780"/>
                  </a:ext>
                </a:extLst>
              </a:tr>
            </a:tbl>
          </a:graphicData>
        </a:graphic>
      </p:graphicFrame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ko-KR" altLang="en-US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연구윤리와 논문 유사도 검사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73134643-4065-452A-1853-CF25AB07BD70}"/>
              </a:ext>
            </a:extLst>
          </p:cNvPr>
          <p:cNvSpPr txBox="1"/>
          <p:nvPr/>
        </p:nvSpPr>
        <p:spPr>
          <a:xfrm>
            <a:off x="371500" y="1663595"/>
            <a:ext cx="10956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가톨릭대학교 </a:t>
            </a:r>
            <a:r>
              <a:rPr lang="en-US" altLang="ko-KR" dirty="0">
                <a:latin typeface="+mn-ea"/>
              </a:rPr>
              <a:t>IRB </a:t>
            </a:r>
            <a:r>
              <a:rPr lang="ko-KR" altLang="en-US" dirty="0">
                <a:latin typeface="+mn-ea"/>
              </a:rPr>
              <a:t>심의일정은 다음과 같음</a:t>
            </a:r>
            <a:r>
              <a:rPr lang="en-US" altLang="ko-KR" dirty="0">
                <a:latin typeface="+mn-ea"/>
              </a:rPr>
              <a:t>(</a:t>
            </a:r>
            <a:r>
              <a:rPr lang="ko-KR" altLang="en-US" dirty="0">
                <a:latin typeface="+mn-ea"/>
              </a:rPr>
              <a:t>변동가능성이 있기 때문에 홈페이지 확인 필수</a:t>
            </a:r>
            <a:r>
              <a:rPr lang="en-US" altLang="ko-KR" dirty="0">
                <a:latin typeface="+mn-ea"/>
              </a:rPr>
              <a:t>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0E22863-A6AB-AB40-A5A0-9C98E1D897E5}"/>
              </a:ext>
            </a:extLst>
          </p:cNvPr>
          <p:cNvSpPr txBox="1"/>
          <p:nvPr/>
        </p:nvSpPr>
        <p:spPr>
          <a:xfrm>
            <a:off x="539122" y="1037722"/>
            <a:ext cx="3542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생명윤리심의위원회</a:t>
            </a:r>
            <a:r>
              <a:rPr lang="en-US" altLang="ko-KR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(IRB)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49058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ko-KR" altLang="en-US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연구윤리와 논문 유사도 검사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6569266-4102-A4D0-D514-6FC99D8DB31A}"/>
              </a:ext>
            </a:extLst>
          </p:cNvPr>
          <p:cNvSpPr txBox="1"/>
          <p:nvPr/>
        </p:nvSpPr>
        <p:spPr>
          <a:xfrm>
            <a:off x="371500" y="1751957"/>
            <a:ext cx="10956900" cy="8697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심의신청서는 다음 주소로 제출</a:t>
            </a:r>
            <a:r>
              <a:rPr lang="en-US" altLang="ko-KR" dirty="0">
                <a:latin typeface="+mn-ea"/>
              </a:rPr>
              <a:t>:</a:t>
            </a:r>
            <a:br>
              <a:rPr lang="en-US" altLang="ko-KR" dirty="0">
                <a:latin typeface="+mn-ea"/>
              </a:rPr>
            </a:br>
            <a:r>
              <a:rPr lang="en-US" altLang="ko-KR" dirty="0">
                <a:latin typeface="+mn-ea"/>
              </a:rPr>
              <a:t>cuk_ss_irb4827@catholic.ac.kr  |   </a:t>
            </a:r>
            <a:r>
              <a:rPr lang="ko-KR" altLang="en-US" dirty="0">
                <a:latin typeface="+mn-ea"/>
              </a:rPr>
              <a:t>가톨릭대학교 성심교정 미카엘관 </a:t>
            </a:r>
            <a:r>
              <a:rPr lang="en-US" altLang="ko-KR" dirty="0">
                <a:latin typeface="+mn-ea"/>
              </a:rPr>
              <a:t>H208-1</a:t>
            </a:r>
            <a:r>
              <a:rPr lang="ko-KR" altLang="en-US" dirty="0">
                <a:latin typeface="+mn-ea"/>
              </a:rPr>
              <a:t>호 </a:t>
            </a:r>
            <a:r>
              <a:rPr lang="en-US" altLang="ko-KR" dirty="0">
                <a:latin typeface="+mn-ea"/>
              </a:rPr>
              <a:t>IRB</a:t>
            </a:r>
            <a:r>
              <a:rPr lang="ko-KR" altLang="en-US" dirty="0">
                <a:latin typeface="+mn-ea"/>
              </a:rPr>
              <a:t>사무국</a:t>
            </a:r>
            <a:endParaRPr lang="en-US" altLang="ko-KR" dirty="0">
              <a:latin typeface="+mn-e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195B21F1-30BB-7119-EBA0-2B88985541B5}"/>
              </a:ext>
            </a:extLst>
          </p:cNvPr>
          <p:cNvSpPr txBox="1"/>
          <p:nvPr/>
        </p:nvSpPr>
        <p:spPr>
          <a:xfrm>
            <a:off x="539122" y="1055695"/>
            <a:ext cx="3542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생명윤리심의위원회</a:t>
            </a:r>
            <a:r>
              <a:rPr lang="en-US" altLang="ko-KR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(IRB)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23306BC0-33D2-EEA7-C2F0-295E36C8439A}"/>
              </a:ext>
            </a:extLst>
          </p:cNvPr>
          <p:cNvSpPr txBox="1"/>
          <p:nvPr/>
        </p:nvSpPr>
        <p:spPr>
          <a:xfrm>
            <a:off x="371500" y="2685344"/>
            <a:ext cx="10956900" cy="4542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심의를 위해 필요한 서류들은 홈페이지의 </a:t>
            </a:r>
            <a:r>
              <a:rPr lang="en-US" altLang="ko-KR" dirty="0">
                <a:latin typeface="+mn-ea"/>
              </a:rPr>
              <a:t>‘</a:t>
            </a:r>
            <a:r>
              <a:rPr lang="ko-KR" altLang="en-US" dirty="0">
                <a:latin typeface="+mn-ea"/>
              </a:rPr>
              <a:t>제출서류</a:t>
            </a:r>
            <a:r>
              <a:rPr lang="en-US" altLang="ko-KR" dirty="0">
                <a:latin typeface="+mn-ea"/>
              </a:rPr>
              <a:t>‘ </a:t>
            </a:r>
            <a:r>
              <a:rPr lang="ko-KR" altLang="en-US" dirty="0">
                <a:latin typeface="+mn-ea"/>
              </a:rPr>
              <a:t>페이지를 참고</a:t>
            </a:r>
            <a:endParaRPr lang="en-US" altLang="ko-KR" dirty="0">
              <a:latin typeface="+mn-ea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="" xmlns:a16="http://schemas.microsoft.com/office/drawing/2014/main" id="{3CF13686-FEFF-18FC-9BCF-3AF6BDB42B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1667"/>
          <a:stretch/>
        </p:blipFill>
        <p:spPr>
          <a:xfrm>
            <a:off x="371500" y="3458632"/>
            <a:ext cx="4919320" cy="3314700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="" xmlns:a16="http://schemas.microsoft.com/office/drawing/2014/main" id="{75CBFA81-2BC3-AD65-8A0D-5DABA513FE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8765"/>
          <a:stretch/>
        </p:blipFill>
        <p:spPr>
          <a:xfrm>
            <a:off x="5290820" y="3395035"/>
            <a:ext cx="4919320" cy="346296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0877BEE7-BF91-3D6A-E121-33B5DA32F336}"/>
              </a:ext>
            </a:extLst>
          </p:cNvPr>
          <p:cNvSpPr txBox="1"/>
          <p:nvPr/>
        </p:nvSpPr>
        <p:spPr>
          <a:xfrm>
            <a:off x="8504250" y="4280490"/>
            <a:ext cx="2824150" cy="4542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b="1" dirty="0">
                <a:solidFill>
                  <a:srgbClr val="FF0000"/>
                </a:solidFill>
                <a:latin typeface="+mn-ea"/>
              </a:rPr>
              <a:t>IRB</a:t>
            </a:r>
            <a:r>
              <a:rPr lang="ko-KR" altLang="en-US" b="1" dirty="0">
                <a:solidFill>
                  <a:srgbClr val="FF0000"/>
                </a:solidFill>
                <a:latin typeface="+mn-ea"/>
              </a:rPr>
              <a:t> 연구계획서 </a:t>
            </a:r>
            <a:r>
              <a:rPr lang="en-US" altLang="ko-KR" b="1" dirty="0">
                <a:solidFill>
                  <a:srgbClr val="FF0000"/>
                </a:solidFill>
                <a:latin typeface="+mn-ea"/>
              </a:rPr>
              <a:t>Sample</a:t>
            </a:r>
          </a:p>
        </p:txBody>
      </p:sp>
    </p:spTree>
    <p:extLst>
      <p:ext uri="{BB962C8B-B14F-4D97-AF65-F5344CB8AC3E}">
        <p14:creationId xmlns:p14="http://schemas.microsoft.com/office/powerpoint/2010/main" val="38059932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ko-KR" altLang="en-US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연구윤리와 논문 유사도 검사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381C754-6A19-9CF7-33A9-EB0BD5D29AC1}"/>
              </a:ext>
            </a:extLst>
          </p:cNvPr>
          <p:cNvSpPr txBox="1"/>
          <p:nvPr/>
        </p:nvSpPr>
        <p:spPr>
          <a:xfrm>
            <a:off x="371500" y="1115756"/>
            <a:ext cx="3820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질적연구에서 연구윤리 사례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pic>
        <p:nvPicPr>
          <p:cNvPr id="6" name="Picture 2" descr="가톨릭대학교 로고">
            <a:extLst>
              <a:ext uri="{FF2B5EF4-FFF2-40B4-BE49-F238E27FC236}">
                <a16:creationId xmlns="" xmlns:a16="http://schemas.microsoft.com/office/drawing/2014/main" id="{05980902-5AED-4238-963B-9F0D3AF0F2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619488" y="6248221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ED277CF-8533-8514-7392-E547EF3FCADE}"/>
              </a:ext>
            </a:extLst>
          </p:cNvPr>
          <p:cNvSpPr txBox="1"/>
          <p:nvPr/>
        </p:nvSpPr>
        <p:spPr>
          <a:xfrm>
            <a:off x="371500" y="2353203"/>
            <a:ext cx="11337900" cy="38534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b="1" dirty="0"/>
              <a:t>E. </a:t>
            </a:r>
            <a:r>
              <a:rPr lang="ko-KR" altLang="en-US" sz="1600" b="1" dirty="0"/>
              <a:t>연구의 엄격성 및 윤리적 고려</a:t>
            </a:r>
            <a:endParaRPr lang="en-US" altLang="ko-KR" sz="1600" b="1" dirty="0"/>
          </a:p>
          <a:p>
            <a:pPr>
              <a:lnSpc>
                <a:spcPct val="150000"/>
              </a:lnSpc>
            </a:pPr>
            <a:endParaRPr lang="en-US" altLang="ko-KR" sz="500" b="1" dirty="0"/>
          </a:p>
          <a:p>
            <a:pPr>
              <a:lnSpc>
                <a:spcPct val="150000"/>
              </a:lnSpc>
            </a:pPr>
            <a:r>
              <a:rPr lang="ko-KR" altLang="en-US" sz="1600" dirty="0"/>
              <a:t>본 연구과정에서 중요한 윤리적 이슈는 지적장애인 부부에 대한 참여관찰을 통하여 자료를 수집하는 것이다</a:t>
            </a:r>
            <a:r>
              <a:rPr lang="en-US" altLang="ko-KR" sz="1600" dirty="0"/>
              <a:t>. </a:t>
            </a:r>
            <a:r>
              <a:rPr lang="ko-KR" altLang="en-US" sz="1600" dirty="0"/>
              <a:t>이에 따라 </a:t>
            </a:r>
            <a:r>
              <a:rPr lang="ko-KR" altLang="en-US" sz="1600" b="1" dirty="0">
                <a:solidFill>
                  <a:srgbClr val="0070C0"/>
                </a:solidFill>
              </a:rPr>
              <a:t>참여관찰 이전에 연구 진행과 관련하여 이화여자대학교 생명윤리위원회</a:t>
            </a:r>
            <a:r>
              <a:rPr lang="en-US" altLang="ko-KR" sz="1600" b="1" dirty="0">
                <a:solidFill>
                  <a:srgbClr val="0070C0"/>
                </a:solidFill>
              </a:rPr>
              <a:t>(IRB)</a:t>
            </a:r>
            <a:r>
              <a:rPr lang="ko-KR" altLang="en-US" sz="1600" b="1" dirty="0">
                <a:solidFill>
                  <a:srgbClr val="0070C0"/>
                </a:solidFill>
              </a:rPr>
              <a:t>의 심의과정을 통하여 지적장애인 부부를 대상으로 연구를 진행함에 있어 윤리적으로 검토가 필요한 부분에 대하여 심의</a:t>
            </a:r>
            <a:r>
              <a:rPr lang="en-US" altLang="ko-KR" sz="1600" b="1" dirty="0">
                <a:solidFill>
                  <a:srgbClr val="0070C0"/>
                </a:solidFill>
              </a:rPr>
              <a:t>, </a:t>
            </a:r>
            <a:r>
              <a:rPr lang="ko-KR" altLang="en-US" sz="1600" b="1" dirty="0">
                <a:solidFill>
                  <a:srgbClr val="0070C0"/>
                </a:solidFill>
              </a:rPr>
              <a:t>승인</a:t>
            </a:r>
            <a:r>
              <a:rPr lang="en-US" altLang="ko-KR" sz="1600" b="1" dirty="0">
                <a:solidFill>
                  <a:srgbClr val="0070C0"/>
                </a:solidFill>
              </a:rPr>
              <a:t>(2016. 11. 2, No. 123-12) </a:t>
            </a:r>
            <a:r>
              <a:rPr lang="ko-KR" altLang="en-US" sz="1600" dirty="0"/>
              <a:t>된 이후</a:t>
            </a:r>
            <a:r>
              <a:rPr lang="en-US" altLang="ko-KR" sz="1600" dirty="0"/>
              <a:t>, </a:t>
            </a:r>
            <a:r>
              <a:rPr lang="ko-KR" altLang="en-US" sz="1600" dirty="0"/>
              <a:t>이에 따라 연구 참여자 모집을 실시하였다</a:t>
            </a:r>
            <a:r>
              <a:rPr lang="en-US" altLang="ko-KR" sz="1600" dirty="0"/>
              <a:t>. </a:t>
            </a:r>
            <a:r>
              <a:rPr lang="ko-KR" altLang="en-US" sz="1600" dirty="0"/>
              <a:t>또한</a:t>
            </a:r>
            <a:r>
              <a:rPr lang="en-US" altLang="ko-KR" sz="1600" dirty="0"/>
              <a:t>, </a:t>
            </a:r>
            <a:r>
              <a:rPr lang="ko-KR" altLang="en-US" sz="1600" dirty="0"/>
              <a:t>연구의 윤리적 측면을 고려하여 </a:t>
            </a:r>
            <a:r>
              <a:rPr lang="ko-KR" altLang="en-US" sz="1600" b="1" dirty="0">
                <a:solidFill>
                  <a:srgbClr val="0070C0"/>
                </a:solidFill>
              </a:rPr>
              <a:t>참여관찰을 위한 연구 참여자 모집 및 선정과정에서 연구참여자들에게 연구목적을 설명</a:t>
            </a:r>
            <a:r>
              <a:rPr lang="en-US" altLang="ko-KR" sz="1600" b="1" dirty="0">
                <a:solidFill>
                  <a:srgbClr val="0070C0"/>
                </a:solidFill>
              </a:rPr>
              <a:t>, </a:t>
            </a:r>
            <a:r>
              <a:rPr lang="ko-KR" altLang="en-US" sz="1600" b="1" dirty="0">
                <a:solidFill>
                  <a:srgbClr val="0070C0"/>
                </a:solidFill>
              </a:rPr>
              <a:t>익명성이 보장될 것임을 알려주었다</a:t>
            </a:r>
            <a:r>
              <a:rPr lang="en-US" altLang="ko-KR" sz="1600" b="1" dirty="0">
                <a:solidFill>
                  <a:srgbClr val="0070C0"/>
                </a:solidFill>
              </a:rPr>
              <a:t>.</a:t>
            </a:r>
            <a:r>
              <a:rPr lang="en-US" altLang="ko-KR" sz="1600" dirty="0"/>
              <a:t> </a:t>
            </a:r>
            <a:r>
              <a:rPr lang="ko-KR" altLang="en-US" sz="1600" dirty="0"/>
              <a:t>먼저</a:t>
            </a:r>
            <a:r>
              <a:rPr lang="en-US" altLang="ko-KR" sz="1600" dirty="0"/>
              <a:t>, </a:t>
            </a:r>
            <a:r>
              <a:rPr lang="ko-KR" altLang="en-US" sz="1600" dirty="0"/>
              <a:t>동의 획득절차와 방법과 관련하여</a:t>
            </a:r>
            <a:r>
              <a:rPr lang="en-US" altLang="ko-KR" sz="1600" dirty="0"/>
              <a:t>, </a:t>
            </a:r>
            <a:r>
              <a:rPr lang="ko-KR" altLang="en-US" sz="1600" b="1" dirty="0">
                <a:solidFill>
                  <a:srgbClr val="0070C0"/>
                </a:solidFill>
              </a:rPr>
              <a:t>참여관찰 및 함께 병행되는 면담의 모든 연구 과정에서</a:t>
            </a:r>
            <a:r>
              <a:rPr lang="en-US" altLang="ko-KR" sz="1600" b="1" dirty="0">
                <a:solidFill>
                  <a:srgbClr val="0070C0"/>
                </a:solidFill>
              </a:rPr>
              <a:t>, </a:t>
            </a:r>
            <a:r>
              <a:rPr lang="ko-KR" altLang="en-US" sz="1600" b="1" dirty="0">
                <a:solidFill>
                  <a:srgbClr val="0070C0"/>
                </a:solidFill>
              </a:rPr>
              <a:t>연구자는 연구대상자에게 연구목적을 정확하게 설명한 후 자발적 결정에 의해 연구에 참여하도록 하였다</a:t>
            </a:r>
            <a:r>
              <a:rPr lang="en-US" altLang="ko-KR" sz="1600" b="1" dirty="0">
                <a:solidFill>
                  <a:srgbClr val="0070C0"/>
                </a:solidFill>
              </a:rPr>
              <a:t>. </a:t>
            </a:r>
            <a:r>
              <a:rPr lang="ko-KR" altLang="en-US" sz="1600" dirty="0"/>
              <a:t>연구에 대한 설명은 문서로 된 설명문을 제시하고 구두로 한 번 더 설명을 제공하였다</a:t>
            </a:r>
            <a:r>
              <a:rPr lang="en-US" altLang="ko-KR" sz="1600" dirty="0"/>
              <a:t>. </a:t>
            </a:r>
            <a:r>
              <a:rPr lang="ko-KR" altLang="en-US" sz="1600" dirty="0"/>
              <a:t>연구대상자는 </a:t>
            </a:r>
            <a:r>
              <a:rPr lang="ko-KR" altLang="en-US" sz="1600" b="1" dirty="0">
                <a:solidFill>
                  <a:srgbClr val="0070C0"/>
                </a:solidFill>
              </a:rPr>
              <a:t>참여관찰이 시행되는 장소에서 동의서를 서면으로 작성하도록 하며</a:t>
            </a:r>
            <a:r>
              <a:rPr lang="en-US" altLang="ko-KR" sz="1600" b="1" dirty="0">
                <a:solidFill>
                  <a:srgbClr val="0070C0"/>
                </a:solidFill>
              </a:rPr>
              <a:t>, </a:t>
            </a:r>
            <a:r>
              <a:rPr lang="ko-KR" altLang="en-US" sz="1600" b="1" dirty="0">
                <a:solidFill>
                  <a:srgbClr val="0070C0"/>
                </a:solidFill>
              </a:rPr>
              <a:t>동의서 작성을 위해 개인의 이름</a:t>
            </a:r>
            <a:r>
              <a:rPr lang="en-US" altLang="ko-KR" sz="1600" b="1" dirty="0">
                <a:solidFill>
                  <a:srgbClr val="0070C0"/>
                </a:solidFill>
              </a:rPr>
              <a:t>, </a:t>
            </a:r>
            <a:r>
              <a:rPr lang="ko-KR" altLang="en-US" sz="1600" b="1" dirty="0">
                <a:solidFill>
                  <a:srgbClr val="0070C0"/>
                </a:solidFill>
              </a:rPr>
              <a:t>연령 등 본 연구와 관련된 정보 이외의 개인 정보는 수집하지 않았다</a:t>
            </a:r>
            <a:r>
              <a:rPr lang="en-US" altLang="ko-KR" sz="1600" b="1" dirty="0">
                <a:solidFill>
                  <a:srgbClr val="0070C0"/>
                </a:solidFill>
              </a:rPr>
              <a:t>. </a:t>
            </a:r>
            <a:r>
              <a:rPr lang="en-US" altLang="ko-KR" sz="1600" dirty="0"/>
              <a:t>(</a:t>
            </a:r>
            <a:r>
              <a:rPr lang="ko-KR" altLang="en-US" sz="1600" dirty="0"/>
              <a:t>이하 생략</a:t>
            </a:r>
            <a:r>
              <a:rPr lang="en-US" altLang="ko-KR" sz="1600" dirty="0"/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7F51C538-ABE8-3B16-322B-BB4807B699D7}"/>
              </a:ext>
            </a:extLst>
          </p:cNvPr>
          <p:cNvSpPr txBox="1"/>
          <p:nvPr/>
        </p:nvSpPr>
        <p:spPr>
          <a:xfrm>
            <a:off x="371500" y="1795992"/>
            <a:ext cx="116173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o-KR" altLang="en-US" sz="1600" b="1" dirty="0" err="1"/>
              <a:t>이송희</a:t>
            </a:r>
            <a:r>
              <a:rPr lang="en-US" altLang="ko-KR" sz="1600" b="1" dirty="0"/>
              <a:t>. (2017). </a:t>
            </a:r>
            <a:r>
              <a:rPr lang="ko-KR" altLang="en-US" sz="1600" b="1" dirty="0"/>
              <a:t>참여관찰법을 활용한 지적장애인 부부의 자녀양육 일상생활</a:t>
            </a:r>
            <a:r>
              <a:rPr lang="en-US" altLang="ko-KR" sz="1600" b="1" dirty="0"/>
              <a:t>. </a:t>
            </a:r>
            <a:r>
              <a:rPr lang="ko-KR" altLang="en-US" sz="1600" b="1" dirty="0"/>
              <a:t>이화여자대학교 박사학위논문</a:t>
            </a:r>
            <a:r>
              <a:rPr lang="en-US" altLang="ko-KR" sz="1600" b="1" dirty="0"/>
              <a:t>. p 35.</a:t>
            </a:r>
            <a:endParaRPr lang="ko-KR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2416764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ko-KR" altLang="en-US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연구윤리와 논문 유사도 검사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6569266-4102-A4D0-D514-6FC99D8DB31A}"/>
              </a:ext>
            </a:extLst>
          </p:cNvPr>
          <p:cNvSpPr txBox="1"/>
          <p:nvPr/>
        </p:nvSpPr>
        <p:spPr>
          <a:xfrm>
            <a:off x="346100" y="1856684"/>
            <a:ext cx="11655400" cy="3328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건전한 학술지</a:t>
            </a:r>
            <a:r>
              <a:rPr lang="en-US" altLang="ko-KR" dirty="0">
                <a:latin typeface="+mn-ea"/>
              </a:rPr>
              <a:t> : </a:t>
            </a:r>
            <a:r>
              <a:rPr lang="ko-KR" altLang="en-US" dirty="0">
                <a:latin typeface="+mn-ea"/>
              </a:rPr>
              <a:t>학계가 인정하는 절차와 방식에 따라 발표되는 연구논문이 채택되는 학술지</a:t>
            </a:r>
            <a:endParaRPr lang="en-US" altLang="ko-KR" dirty="0">
              <a:latin typeface="+mn-ea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의심 학술지 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>
                <a:latin typeface="+mn-ea"/>
              </a:rPr>
              <a:t>출판 윤리를 따르지 않고 이윤 추구를 목적으로 출판하는 학술지</a:t>
            </a:r>
            <a:r>
              <a:rPr lang="en-US" altLang="ko-KR" dirty="0">
                <a:latin typeface="+mn-ea"/>
              </a:rPr>
              <a:t/>
            </a:r>
            <a:br>
              <a:rPr lang="en-US" altLang="ko-KR" dirty="0">
                <a:latin typeface="+mn-ea"/>
              </a:rPr>
            </a:br>
            <a:r>
              <a:rPr lang="en-US" altLang="ko-KR" dirty="0">
                <a:latin typeface="+mn-ea"/>
              </a:rPr>
              <a:t>- </a:t>
            </a:r>
            <a:r>
              <a:rPr lang="ko-KR" altLang="en-US" dirty="0">
                <a:latin typeface="+mn-ea"/>
              </a:rPr>
              <a:t>위조 학술지</a:t>
            </a:r>
            <a:r>
              <a:rPr lang="en-US" altLang="ko-KR" dirty="0">
                <a:latin typeface="+mn-ea"/>
              </a:rPr>
              <a:t>(Hijacked Journals) : </a:t>
            </a:r>
            <a:r>
              <a:rPr lang="ko-KR" altLang="en-US" dirty="0">
                <a:latin typeface="+mn-ea"/>
              </a:rPr>
              <a:t>유명 학술지와 저널명을 비슷하게 만들어 연구자에게 혼란을 주는 학술지</a:t>
            </a:r>
            <a:r>
              <a:rPr lang="en-US" altLang="ko-KR" dirty="0">
                <a:latin typeface="+mn-ea"/>
              </a:rPr>
              <a:t/>
            </a:r>
            <a:br>
              <a:rPr lang="en-US" altLang="ko-KR" dirty="0">
                <a:latin typeface="+mn-ea"/>
              </a:rPr>
            </a:br>
            <a:r>
              <a:rPr lang="en-US" altLang="ko-KR" dirty="0">
                <a:latin typeface="+mn-ea"/>
              </a:rPr>
              <a:t>- </a:t>
            </a:r>
            <a:r>
              <a:rPr lang="ko-KR" altLang="en-US" dirty="0">
                <a:latin typeface="+mn-ea"/>
              </a:rPr>
              <a:t>약탈적 학술지</a:t>
            </a:r>
            <a:r>
              <a:rPr lang="en-US" altLang="ko-KR" dirty="0">
                <a:latin typeface="+mn-ea"/>
              </a:rPr>
              <a:t>(Predatory Journals) : </a:t>
            </a:r>
            <a:r>
              <a:rPr lang="ko-KR" altLang="en-US" dirty="0">
                <a:latin typeface="+mn-ea"/>
              </a:rPr>
              <a:t>게재료를 지불하면 대부분 게재해주고 출판 윤리를 어기는 학술지</a:t>
            </a:r>
            <a:r>
              <a:rPr lang="en-US" altLang="ko-KR" dirty="0">
                <a:latin typeface="+mn-ea"/>
              </a:rPr>
              <a:t/>
            </a:r>
            <a:br>
              <a:rPr lang="en-US" altLang="ko-KR" dirty="0">
                <a:latin typeface="+mn-ea"/>
              </a:rPr>
            </a:br>
            <a:r>
              <a:rPr lang="en-US" altLang="ko-KR" dirty="0">
                <a:latin typeface="+mn-ea"/>
              </a:rPr>
              <a:t>- </a:t>
            </a:r>
            <a:r>
              <a:rPr lang="ko-KR" altLang="en-US" dirty="0">
                <a:latin typeface="+mn-ea"/>
              </a:rPr>
              <a:t>대량발행학술지 </a:t>
            </a:r>
            <a:r>
              <a:rPr lang="en-US" altLang="ko-KR" dirty="0">
                <a:latin typeface="+mn-ea"/>
              </a:rPr>
              <a:t>: SCI(SSCI), SCOPUS</a:t>
            </a:r>
            <a:r>
              <a:rPr lang="ko-KR" altLang="en-US" dirty="0">
                <a:latin typeface="+mn-ea"/>
              </a:rPr>
              <a:t>에 등재되어 있지만 한 호에 대량의 학술지를 수록하여 출판 윤리를 어기는 학술지</a:t>
            </a:r>
            <a:endParaRPr lang="en-US" altLang="ko-KR" dirty="0">
              <a:latin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381C754-6A19-9CF7-33A9-EB0BD5D29AC1}"/>
              </a:ext>
            </a:extLst>
          </p:cNvPr>
          <p:cNvSpPr txBox="1"/>
          <p:nvPr/>
        </p:nvSpPr>
        <p:spPr>
          <a:xfrm>
            <a:off x="577331" y="1268555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의심 학술지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pic>
        <p:nvPicPr>
          <p:cNvPr id="6" name="Picture 2" descr="가톨릭대학교 로고">
            <a:extLst>
              <a:ext uri="{FF2B5EF4-FFF2-40B4-BE49-F238E27FC236}">
                <a16:creationId xmlns="" xmlns:a16="http://schemas.microsoft.com/office/drawing/2014/main" id="{05980902-5AED-4238-963B-9F0D3AF0F2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619488" y="6248221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>
            <a:extLst>
              <a:ext uri="{FF2B5EF4-FFF2-40B4-BE49-F238E27FC236}">
                <a16:creationId xmlns="" xmlns:a16="http://schemas.microsoft.com/office/drawing/2014/main" id="{27A38899-482F-A645-0525-211123AEFB0E}"/>
              </a:ext>
            </a:extLst>
          </p:cNvPr>
          <p:cNvSpPr/>
          <p:nvPr/>
        </p:nvSpPr>
        <p:spPr>
          <a:xfrm>
            <a:off x="4084062" y="6326110"/>
            <a:ext cx="55354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>
                <a:latin typeface="+mn-ea"/>
              </a:rPr>
              <a:t>출처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 err="1">
                <a:latin typeface="+mn-ea"/>
              </a:rPr>
              <a:t>건전학술활동지원시스템</a:t>
            </a:r>
            <a:r>
              <a:rPr lang="en-US" altLang="ko-KR" dirty="0">
                <a:latin typeface="+mn-ea"/>
              </a:rPr>
              <a:t>: https://safe.koar.kr/</a:t>
            </a:r>
            <a:r>
              <a:rPr lang="ko-KR" altLang="en-US" dirty="0">
                <a:latin typeface="+mn-ea"/>
              </a:rPr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519826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ko-KR" altLang="en-US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연구윤리와 논문 유사도 검사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6569266-4102-A4D0-D514-6FC99D8DB31A}"/>
              </a:ext>
            </a:extLst>
          </p:cNvPr>
          <p:cNvSpPr txBox="1"/>
          <p:nvPr/>
        </p:nvSpPr>
        <p:spPr>
          <a:xfrm>
            <a:off x="346100" y="1933971"/>
            <a:ext cx="11655400" cy="3328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약탈적 학술지는 </a:t>
            </a:r>
            <a:r>
              <a:rPr lang="en-US" altLang="ko-KR" dirty="0">
                <a:latin typeface="+mn-ea"/>
              </a:rPr>
              <a:t>Open Access Model</a:t>
            </a:r>
            <a:r>
              <a:rPr lang="ko-KR" altLang="en-US" dirty="0">
                <a:latin typeface="+mn-ea"/>
              </a:rPr>
              <a:t>이 저자에게 </a:t>
            </a:r>
            <a:r>
              <a:rPr lang="ko-KR" altLang="en-US" dirty="0" err="1">
                <a:latin typeface="+mn-ea"/>
              </a:rPr>
              <a:t>출판료를</a:t>
            </a:r>
            <a:r>
              <a:rPr lang="ko-KR" altLang="en-US" dirty="0">
                <a:latin typeface="+mn-ea"/>
              </a:rPr>
              <a:t> 받는다는 것을 이용하여 돈을 지불하면 논문을 대부분 게재해 주고 동료 심사를 간소화하거나 하지 않는 경우가 많음</a:t>
            </a:r>
            <a:r>
              <a:rPr lang="en-US" altLang="ko-KR" dirty="0">
                <a:latin typeface="+mn-ea"/>
              </a:rPr>
              <a:t>.</a:t>
            </a:r>
            <a:br>
              <a:rPr lang="en-US" altLang="ko-KR" dirty="0">
                <a:latin typeface="+mn-ea"/>
              </a:rPr>
            </a:br>
            <a:r>
              <a:rPr lang="en-US" altLang="ko-KR" dirty="0">
                <a:latin typeface="+mn-ea"/>
              </a:rPr>
              <a:t>- </a:t>
            </a:r>
            <a:r>
              <a:rPr lang="ko-KR" altLang="en-US" dirty="0">
                <a:latin typeface="+mn-ea"/>
              </a:rPr>
              <a:t>이메일을 통해 연구자에게 이미 투고된 학술지를 자신들의 저널에 투고하라고 권유하거나 새롭게 </a:t>
            </a:r>
            <a:r>
              <a:rPr lang="ko-KR" altLang="en-US" dirty="0" err="1">
                <a:latin typeface="+mn-ea"/>
              </a:rPr>
              <a:t>출판료를</a:t>
            </a:r>
            <a:r>
              <a:rPr lang="ko-KR" altLang="en-US" dirty="0">
                <a:latin typeface="+mn-ea"/>
              </a:rPr>
              <a:t> 내고 투고할 것을 권유</a:t>
            </a:r>
            <a:endParaRPr lang="en-US" altLang="ko-KR" dirty="0">
              <a:latin typeface="+mn-ea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학술지의 연구 범위가 광범위하여 어떤 학문 분야의 연구논문도 투고할 수 있도록 구성함</a:t>
            </a:r>
            <a:r>
              <a:rPr lang="en-US" altLang="ko-KR" dirty="0">
                <a:latin typeface="+mn-ea"/>
              </a:rPr>
              <a:t>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 err="1">
                <a:latin typeface="+mn-ea"/>
              </a:rPr>
              <a:t>건전학술활동지원시스템을</a:t>
            </a:r>
            <a:r>
              <a:rPr lang="ko-KR" altLang="en-US" dirty="0">
                <a:latin typeface="+mn-ea"/>
              </a:rPr>
              <a:t> 통해 의심 학술지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부실 학술대회를 검색해볼 수 있음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381C754-6A19-9CF7-33A9-EB0BD5D29AC1}"/>
              </a:ext>
            </a:extLst>
          </p:cNvPr>
          <p:cNvSpPr txBox="1"/>
          <p:nvPr/>
        </p:nvSpPr>
        <p:spPr>
          <a:xfrm>
            <a:off x="577331" y="1268555"/>
            <a:ext cx="1713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의심 학술지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pic>
        <p:nvPicPr>
          <p:cNvPr id="6" name="Picture 2" descr="가톨릭대학교 로고">
            <a:extLst>
              <a:ext uri="{FF2B5EF4-FFF2-40B4-BE49-F238E27FC236}">
                <a16:creationId xmlns="" xmlns:a16="http://schemas.microsoft.com/office/drawing/2014/main" id="{05980902-5AED-4238-963B-9F0D3AF0F2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619488" y="6248221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>
            <a:extLst>
              <a:ext uri="{FF2B5EF4-FFF2-40B4-BE49-F238E27FC236}">
                <a16:creationId xmlns="" xmlns:a16="http://schemas.microsoft.com/office/drawing/2014/main" id="{27A38899-482F-A645-0525-211123AEFB0E}"/>
              </a:ext>
            </a:extLst>
          </p:cNvPr>
          <p:cNvSpPr/>
          <p:nvPr/>
        </p:nvSpPr>
        <p:spPr>
          <a:xfrm>
            <a:off x="4084062" y="6326110"/>
            <a:ext cx="55354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>
                <a:latin typeface="+mn-ea"/>
              </a:rPr>
              <a:t>출처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 err="1">
                <a:latin typeface="+mn-ea"/>
              </a:rPr>
              <a:t>건전학술활동지원시스템</a:t>
            </a:r>
            <a:r>
              <a:rPr lang="en-US" altLang="ko-KR" dirty="0">
                <a:latin typeface="+mn-ea"/>
              </a:rPr>
              <a:t>: https://safe.koar.kr/</a:t>
            </a:r>
            <a:r>
              <a:rPr lang="ko-KR" altLang="en-US" dirty="0">
                <a:latin typeface="+mn-ea"/>
              </a:rPr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51763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ko-KR" altLang="en-US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연구윤리와 논문 유사도 검사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6569266-4102-A4D0-D514-6FC99D8DB31A}"/>
              </a:ext>
            </a:extLst>
          </p:cNvPr>
          <p:cNvSpPr txBox="1"/>
          <p:nvPr/>
        </p:nvSpPr>
        <p:spPr>
          <a:xfrm>
            <a:off x="371500" y="2066417"/>
            <a:ext cx="10956900" cy="3328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latin typeface="+mn-ea"/>
              </a:rPr>
              <a:t>연구자가 연구를 수행하면서 지켜야 할 원칙이나 행동양식</a:t>
            </a:r>
            <a:endParaRPr lang="en-US" altLang="ko-KR" b="1" dirty="0">
              <a:latin typeface="+mn-ea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latin typeface="+mn-ea"/>
              </a:rPr>
              <a:t>연구윤리를 대표하는 개념으로 정직성</a:t>
            </a:r>
            <a:r>
              <a:rPr lang="en-US" altLang="ko-KR" b="1" dirty="0">
                <a:latin typeface="+mn-ea"/>
              </a:rPr>
              <a:t>, </a:t>
            </a:r>
            <a:r>
              <a:rPr lang="ko-KR" altLang="en-US" b="1" dirty="0">
                <a:latin typeface="+mn-ea"/>
              </a:rPr>
              <a:t>정확성</a:t>
            </a:r>
            <a:r>
              <a:rPr lang="en-US" altLang="ko-KR" b="1" dirty="0">
                <a:latin typeface="+mn-ea"/>
              </a:rPr>
              <a:t>, </a:t>
            </a:r>
            <a:r>
              <a:rPr lang="ko-KR" altLang="en-US" b="1" dirty="0">
                <a:latin typeface="+mn-ea"/>
              </a:rPr>
              <a:t>효율성</a:t>
            </a:r>
            <a:r>
              <a:rPr lang="en-US" altLang="ko-KR" b="1" dirty="0">
                <a:latin typeface="+mn-ea"/>
              </a:rPr>
              <a:t>, </a:t>
            </a:r>
            <a:r>
              <a:rPr lang="ko-KR" altLang="en-US" b="1" dirty="0">
                <a:latin typeface="+mn-ea"/>
              </a:rPr>
              <a:t>객관성이 있음</a:t>
            </a:r>
            <a:r>
              <a:rPr lang="en-US" altLang="ko-KR" b="1" dirty="0">
                <a:latin typeface="+mn-ea"/>
              </a:rPr>
              <a:t>.</a:t>
            </a:r>
            <a:br>
              <a:rPr lang="en-US" altLang="ko-KR" b="1" dirty="0">
                <a:latin typeface="+mn-ea"/>
              </a:rPr>
            </a:br>
            <a:r>
              <a:rPr lang="en-US" altLang="ko-KR" dirty="0">
                <a:latin typeface="+mn-ea"/>
              </a:rPr>
              <a:t>- </a:t>
            </a:r>
            <a:r>
              <a:rPr lang="ko-KR" altLang="en-US" dirty="0">
                <a:latin typeface="+mn-ea"/>
              </a:rPr>
              <a:t>정직성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>
                <a:latin typeface="+mn-ea"/>
              </a:rPr>
              <a:t>정직하게 정보를 전달하고 약속을 지켜야 함</a:t>
            </a:r>
            <a:r>
              <a:rPr lang="en-US" altLang="ko-KR" dirty="0">
                <a:latin typeface="+mn-ea"/>
              </a:rPr>
              <a:t>.</a:t>
            </a:r>
            <a:br>
              <a:rPr lang="en-US" altLang="ko-KR" dirty="0">
                <a:latin typeface="+mn-ea"/>
              </a:rPr>
            </a:br>
            <a:r>
              <a:rPr lang="en-US" altLang="ko-KR" dirty="0">
                <a:latin typeface="+mn-ea"/>
              </a:rPr>
              <a:t>- </a:t>
            </a:r>
            <a:r>
              <a:rPr lang="ko-KR" altLang="en-US" dirty="0">
                <a:latin typeface="+mn-ea"/>
              </a:rPr>
              <a:t>정확성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>
                <a:latin typeface="+mn-ea"/>
              </a:rPr>
              <a:t>연구 결과를 왜곡 없이 보고하고 오차를 피하기 위해 최선을 다함</a:t>
            </a:r>
            <a:r>
              <a:rPr lang="en-US" altLang="ko-KR" dirty="0">
                <a:latin typeface="+mn-ea"/>
              </a:rPr>
              <a:t>.</a:t>
            </a:r>
            <a:br>
              <a:rPr lang="en-US" altLang="ko-KR" dirty="0">
                <a:latin typeface="+mn-ea"/>
              </a:rPr>
            </a:br>
            <a:r>
              <a:rPr lang="en-US" altLang="ko-KR" dirty="0">
                <a:latin typeface="+mn-ea"/>
              </a:rPr>
              <a:t>- </a:t>
            </a:r>
            <a:r>
              <a:rPr lang="ko-KR" altLang="en-US" dirty="0">
                <a:latin typeface="+mn-ea"/>
              </a:rPr>
              <a:t>효율성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>
                <a:latin typeface="+mn-ea"/>
              </a:rPr>
              <a:t>자원을 낭비하지 않고 현명하게 사용함</a:t>
            </a:r>
            <a:r>
              <a:rPr lang="en-US" altLang="ko-KR" dirty="0">
                <a:latin typeface="+mn-ea"/>
              </a:rPr>
              <a:t>.</a:t>
            </a:r>
            <a:br>
              <a:rPr lang="en-US" altLang="ko-KR" dirty="0">
                <a:latin typeface="+mn-ea"/>
              </a:rPr>
            </a:br>
            <a:r>
              <a:rPr lang="en-US" altLang="ko-KR" dirty="0">
                <a:latin typeface="+mn-ea"/>
              </a:rPr>
              <a:t>- </a:t>
            </a:r>
            <a:r>
              <a:rPr lang="ko-KR" altLang="en-US" dirty="0">
                <a:latin typeface="+mn-ea"/>
              </a:rPr>
              <a:t>객관성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>
                <a:latin typeface="+mn-ea"/>
              </a:rPr>
              <a:t>사실을 정확하게 제시하고 편견을 피하는 것을 의미함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381C754-6A19-9CF7-33A9-EB0BD5D29AC1}"/>
              </a:ext>
            </a:extLst>
          </p:cNvPr>
          <p:cNvSpPr txBox="1"/>
          <p:nvPr/>
        </p:nvSpPr>
        <p:spPr>
          <a:xfrm>
            <a:off x="683068" y="1268555"/>
            <a:ext cx="18822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연구 </a:t>
            </a:r>
            <a:r>
              <a:rPr lang="ko-KR" altLang="en-US" sz="2400" dirty="0" err="1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윤리란</a:t>
            </a:r>
            <a:r>
              <a:rPr lang="en-US" altLang="ko-KR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?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pic>
        <p:nvPicPr>
          <p:cNvPr id="6" name="Picture 2" descr="가톨릭대학교 로고">
            <a:extLst>
              <a:ext uri="{FF2B5EF4-FFF2-40B4-BE49-F238E27FC236}">
                <a16:creationId xmlns="" xmlns:a16="http://schemas.microsoft.com/office/drawing/2014/main" id="{05980902-5AED-4238-963B-9F0D3AF0F2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619488" y="6248221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>
            <a:extLst>
              <a:ext uri="{FF2B5EF4-FFF2-40B4-BE49-F238E27FC236}">
                <a16:creationId xmlns="" xmlns:a16="http://schemas.microsoft.com/office/drawing/2014/main" id="{ACE19DCE-32A3-4ED4-9E58-C3129E0F7BBE}"/>
              </a:ext>
            </a:extLst>
          </p:cNvPr>
          <p:cNvSpPr/>
          <p:nvPr/>
        </p:nvSpPr>
        <p:spPr>
          <a:xfrm>
            <a:off x="2875334" y="6326110"/>
            <a:ext cx="6744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>
                <a:latin typeface="+mn-ea"/>
              </a:rPr>
              <a:t>교육부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>
                <a:latin typeface="+mn-ea"/>
              </a:rPr>
              <a:t>연구윤리 확보를 위한 지침</a:t>
            </a:r>
            <a:r>
              <a:rPr lang="en-US" altLang="ko-KR" dirty="0">
                <a:latin typeface="+mn-ea"/>
              </a:rPr>
              <a:t> /</a:t>
            </a:r>
            <a:r>
              <a:rPr lang="ko-KR" altLang="en-US" dirty="0">
                <a:latin typeface="+mn-ea"/>
              </a:rPr>
              <a:t>경제인문사회연구회</a:t>
            </a:r>
            <a:r>
              <a:rPr lang="en-US" altLang="ko-KR" dirty="0">
                <a:latin typeface="+mn-ea"/>
              </a:rPr>
              <a:t>(2014)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871000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ko-KR" altLang="en-US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연구윤리와 논문 유사도 검사</a:t>
            </a:r>
          </a:p>
        </p:txBody>
      </p:sp>
      <p:pic>
        <p:nvPicPr>
          <p:cNvPr id="7" name="내용 개체 틀 4">
            <a:extLst>
              <a:ext uri="{FF2B5EF4-FFF2-40B4-BE49-F238E27FC236}">
                <a16:creationId xmlns="" xmlns:a16="http://schemas.microsoft.com/office/drawing/2014/main" id="{8FA2533C-48E8-AF44-36E0-FD2CB35B2A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52535"/>
            <a:ext cx="5994400" cy="5905465"/>
          </a:xfrm>
        </p:spPr>
      </p:pic>
      <p:pic>
        <p:nvPicPr>
          <p:cNvPr id="9" name="그림 8">
            <a:extLst>
              <a:ext uri="{FF2B5EF4-FFF2-40B4-BE49-F238E27FC236}">
                <a16:creationId xmlns="" xmlns:a16="http://schemas.microsoft.com/office/drawing/2014/main" id="{4A4F8789-E397-E64D-8A17-06E498D032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952534"/>
            <a:ext cx="6096000" cy="590546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0425AD3B-5862-349D-1B10-78DE89362BAA}"/>
              </a:ext>
            </a:extLst>
          </p:cNvPr>
          <p:cNvSpPr txBox="1"/>
          <p:nvPr/>
        </p:nvSpPr>
        <p:spPr>
          <a:xfrm>
            <a:off x="1358900" y="1507814"/>
            <a:ext cx="210820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1600" b="1" dirty="0">
                <a:solidFill>
                  <a:srgbClr val="FF0000"/>
                </a:solidFill>
                <a:latin typeface="+mn-ea"/>
              </a:rPr>
              <a:t>의심 학술지 검색</a:t>
            </a:r>
            <a:endParaRPr lang="en-US" altLang="ko-KR" sz="16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69EA0161-0D68-B5B3-CE42-B4E020F37F56}"/>
              </a:ext>
            </a:extLst>
          </p:cNvPr>
          <p:cNvSpPr txBox="1"/>
          <p:nvPr/>
        </p:nvSpPr>
        <p:spPr>
          <a:xfrm>
            <a:off x="7835900" y="1507814"/>
            <a:ext cx="210820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ko-KR" altLang="en-US" sz="1600" b="1" dirty="0">
                <a:solidFill>
                  <a:srgbClr val="FF0000"/>
                </a:solidFill>
                <a:latin typeface="+mn-ea"/>
              </a:rPr>
              <a:t>부실 학술대회 검색</a:t>
            </a:r>
            <a:endParaRPr lang="en-US" altLang="ko-KR" sz="16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="" xmlns:a16="http://schemas.microsoft.com/office/drawing/2014/main" id="{777AEE72-4859-A9BB-E041-858AF0A54A1D}"/>
              </a:ext>
            </a:extLst>
          </p:cNvPr>
          <p:cNvSpPr/>
          <p:nvPr/>
        </p:nvSpPr>
        <p:spPr>
          <a:xfrm>
            <a:off x="190500" y="1997263"/>
            <a:ext cx="5676900" cy="33855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="" xmlns:a16="http://schemas.microsoft.com/office/drawing/2014/main" id="{9B9B541A-B3F5-8AC6-B56D-DD3DD4790A0F}"/>
              </a:ext>
            </a:extLst>
          </p:cNvPr>
          <p:cNvSpPr/>
          <p:nvPr/>
        </p:nvSpPr>
        <p:spPr>
          <a:xfrm>
            <a:off x="6184900" y="1997263"/>
            <a:ext cx="6007100" cy="33855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19893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="" xmlns:a16="http://schemas.microsoft.com/office/drawing/2014/main" id="{5A22F72E-55AA-03B6-42C9-B41FEAFB4874}"/>
              </a:ext>
            </a:extLst>
          </p:cNvPr>
          <p:cNvSpPr/>
          <p:nvPr/>
        </p:nvSpPr>
        <p:spPr>
          <a:xfrm>
            <a:off x="-1" y="0"/>
            <a:ext cx="7386637" cy="6858000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49919C7-B25C-3EDB-4C5E-213543213986}"/>
              </a:ext>
            </a:extLst>
          </p:cNvPr>
          <p:cNvSpPr txBox="1"/>
          <p:nvPr/>
        </p:nvSpPr>
        <p:spPr>
          <a:xfrm>
            <a:off x="735804" y="2674947"/>
            <a:ext cx="591502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32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Q &amp; A</a:t>
            </a:r>
          </a:p>
          <a:p>
            <a:pPr algn="ctr">
              <a:lnSpc>
                <a:spcPct val="150000"/>
              </a:lnSpc>
            </a:pPr>
            <a:r>
              <a:rPr lang="ko-KR" altLang="en-US" sz="32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감사합니다</a:t>
            </a:r>
            <a:r>
              <a:rPr lang="en-US" altLang="ko-KR" sz="32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.</a:t>
            </a:r>
            <a:endParaRPr lang="ko-KR" altLang="en-US" sz="3200" u="sng" dirty="0">
              <a:solidFill>
                <a:schemeClr val="bg1"/>
              </a:solidFill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24541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ko-KR" altLang="en-US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연구윤리와 논문 유사도 검사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6569266-4102-A4D0-D514-6FC99D8DB31A}"/>
              </a:ext>
            </a:extLst>
          </p:cNvPr>
          <p:cNvSpPr txBox="1"/>
          <p:nvPr/>
        </p:nvSpPr>
        <p:spPr>
          <a:xfrm>
            <a:off x="438001" y="2166459"/>
            <a:ext cx="10956900" cy="3328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latin typeface="+mn-ea"/>
              </a:rPr>
              <a:t>실제로 존재하지 않는 데이터나 결과를 거짓으로 만들거나 보고하는 행위</a:t>
            </a:r>
            <a:endParaRPr lang="en-US" altLang="ko-KR" b="1" dirty="0">
              <a:latin typeface="+mn-ea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다음의 경우 위조 행위를 했다고 판단할 수 있음</a:t>
            </a:r>
            <a:r>
              <a:rPr lang="en-US" altLang="ko-KR" dirty="0">
                <a:latin typeface="+mn-ea"/>
              </a:rPr>
              <a:t>.</a:t>
            </a:r>
            <a:br>
              <a:rPr lang="en-US" altLang="ko-KR" dirty="0">
                <a:latin typeface="+mn-ea"/>
              </a:rPr>
            </a:br>
            <a:r>
              <a:rPr lang="en-US" altLang="ko-KR" dirty="0">
                <a:latin typeface="+mn-ea"/>
              </a:rPr>
              <a:t>- </a:t>
            </a:r>
            <a:r>
              <a:rPr lang="ko-KR" altLang="en-US" dirty="0">
                <a:latin typeface="+mn-ea"/>
              </a:rPr>
              <a:t>인터뷰를 하지 않았으면서 인터뷰 결과지를 만들어서 연구결과를 허위로 제시하는 경우</a:t>
            </a:r>
            <a:r>
              <a:rPr lang="en-US" altLang="ko-KR" dirty="0">
                <a:latin typeface="+mn-ea"/>
              </a:rPr>
              <a:t/>
            </a:r>
            <a:br>
              <a:rPr lang="en-US" altLang="ko-KR" dirty="0">
                <a:latin typeface="+mn-ea"/>
              </a:rPr>
            </a:br>
            <a:r>
              <a:rPr lang="en-US" altLang="ko-KR" dirty="0">
                <a:latin typeface="+mn-ea"/>
              </a:rPr>
              <a:t>- </a:t>
            </a:r>
            <a:r>
              <a:rPr lang="ko-KR" altLang="en-US" dirty="0">
                <a:latin typeface="+mn-ea"/>
              </a:rPr>
              <a:t>설문조사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실험 등의 활동에서 도출되지 않은 결과를 실제 분석된 것처럼 제시하는 경우</a:t>
            </a:r>
            <a:r>
              <a:rPr lang="en-US" altLang="ko-KR" dirty="0">
                <a:latin typeface="+mn-ea"/>
              </a:rPr>
              <a:t/>
            </a:r>
            <a:br>
              <a:rPr lang="en-US" altLang="ko-KR" dirty="0">
                <a:latin typeface="+mn-ea"/>
              </a:rPr>
            </a:br>
            <a:r>
              <a:rPr lang="en-US" altLang="ko-KR" dirty="0">
                <a:latin typeface="+mn-ea"/>
              </a:rPr>
              <a:t>- </a:t>
            </a:r>
            <a:r>
              <a:rPr lang="ko-KR" altLang="en-US" dirty="0">
                <a:latin typeface="+mn-ea"/>
              </a:rPr>
              <a:t>실험 등의 과정에서 유의미한 통계 결과를 제시하기 위해 허위 자료를 추가하는 경우</a:t>
            </a:r>
            <a:r>
              <a:rPr lang="en-US" altLang="ko-KR" dirty="0">
                <a:latin typeface="+mn-ea"/>
              </a:rPr>
              <a:t/>
            </a:r>
            <a:br>
              <a:rPr lang="en-US" altLang="ko-KR" dirty="0">
                <a:latin typeface="+mn-ea"/>
              </a:rPr>
            </a:br>
            <a:r>
              <a:rPr lang="en-US" altLang="ko-KR" dirty="0">
                <a:latin typeface="+mn-ea"/>
              </a:rPr>
              <a:t>- </a:t>
            </a:r>
            <a:r>
              <a:rPr lang="ko-KR" altLang="en-US" dirty="0">
                <a:latin typeface="+mn-ea"/>
              </a:rPr>
              <a:t>연구기록을 허위로 작성하여 삽입하는 경우</a:t>
            </a:r>
            <a:endParaRPr lang="en-US" altLang="ko-KR" dirty="0">
              <a:latin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381C754-6A19-9CF7-33A9-EB0BD5D29AC1}"/>
              </a:ext>
            </a:extLst>
          </p:cNvPr>
          <p:cNvSpPr txBox="1"/>
          <p:nvPr/>
        </p:nvSpPr>
        <p:spPr>
          <a:xfrm>
            <a:off x="438001" y="1268555"/>
            <a:ext cx="2951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연구부정 행위 </a:t>
            </a:r>
            <a:r>
              <a:rPr lang="en-US" altLang="ko-KR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– </a:t>
            </a:r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위조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pic>
        <p:nvPicPr>
          <p:cNvPr id="6" name="Picture 2" descr="가톨릭대학교 로고">
            <a:extLst>
              <a:ext uri="{FF2B5EF4-FFF2-40B4-BE49-F238E27FC236}">
                <a16:creationId xmlns="" xmlns:a16="http://schemas.microsoft.com/office/drawing/2014/main" id="{05980902-5AED-4238-963B-9F0D3AF0F2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619488" y="6248221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>
            <a:extLst>
              <a:ext uri="{FF2B5EF4-FFF2-40B4-BE49-F238E27FC236}">
                <a16:creationId xmlns="" xmlns:a16="http://schemas.microsoft.com/office/drawing/2014/main" id="{008A5A9A-3406-405B-B072-8700055EEE02}"/>
              </a:ext>
            </a:extLst>
          </p:cNvPr>
          <p:cNvSpPr/>
          <p:nvPr/>
        </p:nvSpPr>
        <p:spPr>
          <a:xfrm>
            <a:off x="2875334" y="6326110"/>
            <a:ext cx="6744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>
                <a:latin typeface="+mn-ea"/>
              </a:rPr>
              <a:t>교육부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>
                <a:latin typeface="+mn-ea"/>
              </a:rPr>
              <a:t>연구윤리 확보를 위한 지침</a:t>
            </a:r>
            <a:r>
              <a:rPr lang="en-US" altLang="ko-KR" dirty="0">
                <a:latin typeface="+mn-ea"/>
              </a:rPr>
              <a:t> /</a:t>
            </a:r>
            <a:r>
              <a:rPr lang="ko-KR" altLang="en-US" dirty="0">
                <a:latin typeface="+mn-ea"/>
              </a:rPr>
              <a:t>경제인문사회연구회</a:t>
            </a:r>
            <a:r>
              <a:rPr lang="en-US" altLang="ko-KR" dirty="0">
                <a:latin typeface="+mn-ea"/>
              </a:rPr>
              <a:t>(2014)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34318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ko-KR" altLang="en-US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연구윤리와 논문 유사도 검사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6569266-4102-A4D0-D514-6FC99D8DB31A}"/>
              </a:ext>
            </a:extLst>
          </p:cNvPr>
          <p:cNvSpPr txBox="1"/>
          <p:nvPr/>
        </p:nvSpPr>
        <p:spPr>
          <a:xfrm>
            <a:off x="438001" y="2033455"/>
            <a:ext cx="10956900" cy="38821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latin typeface="+mn-ea"/>
              </a:rPr>
              <a:t>연구재료</a:t>
            </a:r>
            <a:r>
              <a:rPr lang="en-US" altLang="ko-KR" b="1" dirty="0">
                <a:latin typeface="+mn-ea"/>
              </a:rPr>
              <a:t>, </a:t>
            </a:r>
            <a:r>
              <a:rPr lang="ko-KR" altLang="en-US" b="1" dirty="0">
                <a:latin typeface="+mn-ea"/>
              </a:rPr>
              <a:t>과정</a:t>
            </a:r>
            <a:r>
              <a:rPr lang="en-US" altLang="ko-KR" b="1" dirty="0">
                <a:latin typeface="+mn-ea"/>
              </a:rPr>
              <a:t>, </a:t>
            </a:r>
            <a:r>
              <a:rPr lang="ko-KR" altLang="en-US" b="1" dirty="0">
                <a:latin typeface="+mn-ea"/>
              </a:rPr>
              <a:t>도구 등을 인위적으로 조작하거나 데이터 자체를 변형 및 삭제함으로써 연구결과를 </a:t>
            </a:r>
            <a:r>
              <a:rPr lang="en-US" altLang="ko-KR" b="1" dirty="0">
                <a:latin typeface="+mn-ea"/>
              </a:rPr>
              <a:t/>
            </a:r>
            <a:br>
              <a:rPr lang="en-US" altLang="ko-KR" b="1" dirty="0">
                <a:latin typeface="+mn-ea"/>
              </a:rPr>
            </a:br>
            <a:r>
              <a:rPr lang="ko-KR" altLang="en-US" b="1" dirty="0">
                <a:latin typeface="+mn-ea"/>
              </a:rPr>
              <a:t>왜곡하는 행위</a:t>
            </a:r>
            <a:endParaRPr lang="en-US" altLang="ko-KR" b="1" dirty="0">
              <a:latin typeface="+mn-ea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다음의 경우 변조 행위를 했다고 판단할 수 있음</a:t>
            </a:r>
            <a:r>
              <a:rPr lang="en-US" altLang="ko-KR" dirty="0">
                <a:latin typeface="+mn-ea"/>
              </a:rPr>
              <a:t>.</a:t>
            </a:r>
            <a:br>
              <a:rPr lang="en-US" altLang="ko-KR" dirty="0">
                <a:latin typeface="+mn-ea"/>
              </a:rPr>
            </a:br>
            <a:r>
              <a:rPr lang="en-US" altLang="ko-KR" dirty="0">
                <a:latin typeface="+mn-ea"/>
              </a:rPr>
              <a:t>- </a:t>
            </a:r>
            <a:r>
              <a:rPr lang="ko-KR" altLang="en-US" dirty="0">
                <a:latin typeface="+mn-ea"/>
              </a:rPr>
              <a:t>연구 자료를 의도적으로 수정하는 경우</a:t>
            </a:r>
            <a:r>
              <a:rPr lang="en-US" altLang="ko-KR" dirty="0">
                <a:latin typeface="+mn-ea"/>
              </a:rPr>
              <a:t/>
            </a:r>
            <a:br>
              <a:rPr lang="en-US" altLang="ko-KR" dirty="0">
                <a:latin typeface="+mn-ea"/>
              </a:rPr>
            </a:br>
            <a:r>
              <a:rPr lang="en-US" altLang="ko-KR" dirty="0">
                <a:latin typeface="+mn-ea"/>
              </a:rPr>
              <a:t>- </a:t>
            </a:r>
            <a:r>
              <a:rPr lang="ko-KR" altLang="en-US" dirty="0">
                <a:latin typeface="+mn-ea"/>
              </a:rPr>
              <a:t>분석 결과 분명하지 않은 사실을 고의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중대한 과실로 잘못 설명하는 경우</a:t>
            </a:r>
            <a:r>
              <a:rPr lang="en-US" altLang="ko-KR" dirty="0">
                <a:latin typeface="+mn-ea"/>
              </a:rPr>
              <a:t/>
            </a:r>
            <a:br>
              <a:rPr lang="en-US" altLang="ko-KR" dirty="0">
                <a:latin typeface="+mn-ea"/>
              </a:rPr>
            </a:br>
            <a:r>
              <a:rPr lang="en-US" altLang="ko-KR" dirty="0">
                <a:latin typeface="+mn-ea"/>
              </a:rPr>
              <a:t>- </a:t>
            </a:r>
            <a:r>
              <a:rPr lang="ko-KR" altLang="en-US" dirty="0">
                <a:latin typeface="+mn-ea"/>
              </a:rPr>
              <a:t>통계적 근거 없이 자료를 삭제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생략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은폐하는 경우</a:t>
            </a:r>
            <a:r>
              <a:rPr lang="en-US" altLang="ko-KR" dirty="0">
                <a:latin typeface="+mn-ea"/>
              </a:rPr>
              <a:t/>
            </a:r>
            <a:br>
              <a:rPr lang="en-US" altLang="ko-KR" dirty="0">
                <a:latin typeface="+mn-ea"/>
              </a:rPr>
            </a:br>
            <a:r>
              <a:rPr lang="en-US" altLang="ko-KR" dirty="0">
                <a:latin typeface="+mn-ea"/>
              </a:rPr>
              <a:t>- </a:t>
            </a:r>
            <a:r>
              <a:rPr lang="ko-KR" altLang="en-US" dirty="0">
                <a:latin typeface="+mn-ea"/>
              </a:rPr>
              <a:t>연구자료를 과장 또는 축소하여 왜곡된 결과를 제시하는 경우</a:t>
            </a:r>
            <a:endParaRPr lang="en-US" altLang="ko-KR" dirty="0">
              <a:latin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381C754-6A19-9CF7-33A9-EB0BD5D29AC1}"/>
              </a:ext>
            </a:extLst>
          </p:cNvPr>
          <p:cNvSpPr txBox="1"/>
          <p:nvPr/>
        </p:nvSpPr>
        <p:spPr>
          <a:xfrm>
            <a:off x="474068" y="1268555"/>
            <a:ext cx="2879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연구부정 행위 </a:t>
            </a:r>
            <a:r>
              <a:rPr lang="en-US" altLang="ko-KR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– </a:t>
            </a:r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변조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pic>
        <p:nvPicPr>
          <p:cNvPr id="6" name="Picture 2" descr="가톨릭대학교 로고">
            <a:extLst>
              <a:ext uri="{FF2B5EF4-FFF2-40B4-BE49-F238E27FC236}">
                <a16:creationId xmlns="" xmlns:a16="http://schemas.microsoft.com/office/drawing/2014/main" id="{05980902-5AED-4238-963B-9F0D3AF0F2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619488" y="6248221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>
            <a:extLst>
              <a:ext uri="{FF2B5EF4-FFF2-40B4-BE49-F238E27FC236}">
                <a16:creationId xmlns="" xmlns:a16="http://schemas.microsoft.com/office/drawing/2014/main" id="{301D7035-17F6-41BD-ABB2-36D69BB80850}"/>
              </a:ext>
            </a:extLst>
          </p:cNvPr>
          <p:cNvSpPr/>
          <p:nvPr/>
        </p:nvSpPr>
        <p:spPr>
          <a:xfrm>
            <a:off x="2875334" y="6326110"/>
            <a:ext cx="6744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>
                <a:latin typeface="+mn-ea"/>
              </a:rPr>
              <a:t>교육부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>
                <a:latin typeface="+mn-ea"/>
              </a:rPr>
              <a:t>연구윤리 확보를 위한 지침</a:t>
            </a:r>
            <a:r>
              <a:rPr lang="en-US" altLang="ko-KR" dirty="0">
                <a:latin typeface="+mn-ea"/>
              </a:rPr>
              <a:t> /</a:t>
            </a:r>
            <a:r>
              <a:rPr lang="ko-KR" altLang="en-US" dirty="0">
                <a:latin typeface="+mn-ea"/>
              </a:rPr>
              <a:t>경제인문사회연구회</a:t>
            </a:r>
            <a:r>
              <a:rPr lang="en-US" altLang="ko-KR" dirty="0">
                <a:latin typeface="+mn-ea"/>
              </a:rPr>
              <a:t>(2014)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93787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ko-KR" altLang="en-US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연구윤리와 논문 유사도 검사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6569266-4102-A4D0-D514-6FC99D8DB31A}"/>
              </a:ext>
            </a:extLst>
          </p:cNvPr>
          <p:cNvSpPr txBox="1"/>
          <p:nvPr/>
        </p:nvSpPr>
        <p:spPr>
          <a:xfrm>
            <a:off x="438000" y="1692792"/>
            <a:ext cx="11565577" cy="44361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latin typeface="+mn-ea"/>
              </a:rPr>
              <a:t>전공의 일반적인 지식</a:t>
            </a:r>
            <a:r>
              <a:rPr lang="en-US" altLang="ko-KR" b="1" dirty="0">
                <a:latin typeface="+mn-ea"/>
              </a:rPr>
              <a:t>(common knowledge)</a:t>
            </a:r>
            <a:r>
              <a:rPr lang="ko-KR" altLang="en-US" b="1" dirty="0">
                <a:latin typeface="+mn-ea"/>
              </a:rPr>
              <a:t>이 아닌 타인의 독창적인 아이디어</a:t>
            </a:r>
            <a:r>
              <a:rPr lang="en-US" altLang="ko-KR" b="1" dirty="0">
                <a:latin typeface="+mn-ea"/>
              </a:rPr>
              <a:t>, </a:t>
            </a:r>
            <a:r>
              <a:rPr lang="ko-KR" altLang="en-US" b="1" dirty="0">
                <a:latin typeface="+mn-ea"/>
              </a:rPr>
              <a:t>연구결과</a:t>
            </a:r>
            <a:r>
              <a:rPr lang="en-US" altLang="ko-KR" b="1" dirty="0">
                <a:latin typeface="+mn-ea"/>
              </a:rPr>
              <a:t>/</a:t>
            </a:r>
            <a:r>
              <a:rPr lang="ko-KR" altLang="en-US" b="1" dirty="0">
                <a:latin typeface="+mn-ea"/>
              </a:rPr>
              <a:t>성과를 출처를 밝히지 않고 활용하는 경우</a:t>
            </a:r>
            <a:r>
              <a:rPr lang="en-US" altLang="ko-KR" b="1" dirty="0">
                <a:latin typeface="+mn-ea"/>
              </a:rPr>
              <a:t/>
            </a:r>
            <a:br>
              <a:rPr lang="en-US" altLang="ko-KR" b="1" dirty="0">
                <a:latin typeface="+mn-ea"/>
              </a:rPr>
            </a:br>
            <a:r>
              <a:rPr lang="en-US" altLang="ko-KR" b="1" dirty="0">
                <a:latin typeface="+mn-ea"/>
              </a:rPr>
              <a:t>- </a:t>
            </a:r>
            <a:r>
              <a:rPr lang="ko-KR" altLang="en-US" b="1" dirty="0">
                <a:latin typeface="+mn-ea"/>
              </a:rPr>
              <a:t>일반적 지식</a:t>
            </a:r>
            <a:r>
              <a:rPr lang="en-US" altLang="ko-KR" b="1" dirty="0">
                <a:latin typeface="+mn-ea"/>
              </a:rPr>
              <a:t>: </a:t>
            </a:r>
            <a:r>
              <a:rPr lang="ko-KR" altLang="en-US" b="1" dirty="0">
                <a:latin typeface="+mn-ea"/>
              </a:rPr>
              <a:t>학문공동체 사람들이면 누구나 알고 있는 상식적인 지식</a:t>
            </a:r>
            <a:r>
              <a:rPr lang="en-US" altLang="ko-KR" b="1" dirty="0">
                <a:latin typeface="+mn-ea"/>
              </a:rPr>
              <a:t>. </a:t>
            </a:r>
            <a:r>
              <a:rPr lang="ko-KR" altLang="en-US" b="1" dirty="0">
                <a:latin typeface="+mn-ea"/>
              </a:rPr>
              <a:t>예시</a:t>
            </a:r>
            <a:r>
              <a:rPr lang="en-US" altLang="ko-KR" b="1" dirty="0">
                <a:latin typeface="+mn-ea"/>
              </a:rPr>
              <a:t>: </a:t>
            </a:r>
            <a:r>
              <a:rPr lang="ko-KR" altLang="en-US" b="1" dirty="0">
                <a:latin typeface="+mn-ea"/>
              </a:rPr>
              <a:t>뉴턴의 만유인력 법칙</a:t>
            </a:r>
            <a:endParaRPr lang="en-US" altLang="ko-KR" b="1" dirty="0">
              <a:latin typeface="+mn-ea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다음의 경우 표절 행위를 했다고 판단할 수 있음</a:t>
            </a:r>
            <a:r>
              <a:rPr lang="en-US" altLang="ko-KR" dirty="0">
                <a:latin typeface="+mn-ea"/>
              </a:rPr>
              <a:t>.</a:t>
            </a:r>
            <a:br>
              <a:rPr lang="en-US" altLang="ko-KR" dirty="0">
                <a:latin typeface="+mn-ea"/>
              </a:rPr>
            </a:br>
            <a:r>
              <a:rPr lang="en-US" altLang="ko-KR" dirty="0">
                <a:latin typeface="+mn-ea"/>
              </a:rPr>
              <a:t>- </a:t>
            </a:r>
            <a:r>
              <a:rPr lang="ko-KR" altLang="en-US" dirty="0">
                <a:latin typeface="+mn-ea"/>
              </a:rPr>
              <a:t>이미 발표된 타인의 아이디어나 저작물을 출처 없이 사용하는 경우</a:t>
            </a:r>
            <a:r>
              <a:rPr lang="en-US" altLang="ko-KR" dirty="0">
                <a:latin typeface="+mn-ea"/>
              </a:rPr>
              <a:t/>
            </a:r>
            <a:br>
              <a:rPr lang="en-US" altLang="ko-KR" dirty="0">
                <a:latin typeface="+mn-ea"/>
              </a:rPr>
            </a:br>
            <a:r>
              <a:rPr lang="en-US" altLang="ko-KR" dirty="0">
                <a:latin typeface="+mn-ea"/>
              </a:rPr>
              <a:t>- </a:t>
            </a:r>
            <a:r>
              <a:rPr lang="ko-KR" altLang="en-US" dirty="0">
                <a:latin typeface="+mn-ea"/>
              </a:rPr>
              <a:t>타인의 저작물을 번역하여 사용하면서 출처를 밝히지 않는 경우</a:t>
            </a:r>
            <a:r>
              <a:rPr lang="en-US" altLang="ko-KR" dirty="0">
                <a:latin typeface="+mn-ea"/>
              </a:rPr>
              <a:t/>
            </a:r>
            <a:br>
              <a:rPr lang="en-US" altLang="ko-KR" dirty="0">
                <a:latin typeface="+mn-ea"/>
              </a:rPr>
            </a:br>
            <a:r>
              <a:rPr lang="en-US" altLang="ko-KR" dirty="0">
                <a:latin typeface="+mn-ea"/>
              </a:rPr>
              <a:t>- </a:t>
            </a:r>
            <a:r>
              <a:rPr lang="ko-KR" altLang="en-US" dirty="0">
                <a:latin typeface="+mn-ea"/>
              </a:rPr>
              <a:t>재인용 표기를 하지 않고 연구자가 직접 원문을 읽고 정리한 것처럼 </a:t>
            </a:r>
            <a:r>
              <a:rPr lang="en-US" altLang="ko-KR" dirty="0">
                <a:latin typeface="+mn-ea"/>
              </a:rPr>
              <a:t>1</a:t>
            </a:r>
            <a:r>
              <a:rPr lang="ko-KR" altLang="en-US" dirty="0">
                <a:latin typeface="+mn-ea"/>
              </a:rPr>
              <a:t>차 문헌 출처를 표기한 경우</a:t>
            </a:r>
            <a:endParaRPr lang="en-US" altLang="ko-KR" dirty="0">
              <a:latin typeface="+mn-ea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표절 단어 수에 대한 기준은 없지만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일반적으로 </a:t>
            </a:r>
            <a:r>
              <a:rPr lang="en-US" altLang="ko-KR" dirty="0">
                <a:latin typeface="+mn-ea"/>
              </a:rPr>
              <a:t>5~6</a:t>
            </a:r>
            <a:r>
              <a:rPr lang="ko-KR" altLang="en-US" dirty="0">
                <a:latin typeface="+mn-ea"/>
              </a:rPr>
              <a:t>단어가 동일하게 연쇄적으로 일치하면 표절로 의심</a:t>
            </a:r>
            <a:endParaRPr lang="en-US" altLang="ko-KR" dirty="0">
              <a:latin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381C754-6A19-9CF7-33A9-EB0BD5D29AC1}"/>
              </a:ext>
            </a:extLst>
          </p:cNvPr>
          <p:cNvSpPr txBox="1"/>
          <p:nvPr/>
        </p:nvSpPr>
        <p:spPr>
          <a:xfrm>
            <a:off x="474068" y="1153238"/>
            <a:ext cx="2879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연구부정 행위 </a:t>
            </a:r>
            <a:r>
              <a:rPr lang="en-US" altLang="ko-KR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– </a:t>
            </a:r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표절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pic>
        <p:nvPicPr>
          <p:cNvPr id="6" name="Picture 2" descr="가톨릭대학교 로고">
            <a:extLst>
              <a:ext uri="{FF2B5EF4-FFF2-40B4-BE49-F238E27FC236}">
                <a16:creationId xmlns="" xmlns:a16="http://schemas.microsoft.com/office/drawing/2014/main" id="{05980902-5AED-4238-963B-9F0D3AF0F2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619488" y="6248221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>
            <a:extLst>
              <a:ext uri="{FF2B5EF4-FFF2-40B4-BE49-F238E27FC236}">
                <a16:creationId xmlns="" xmlns:a16="http://schemas.microsoft.com/office/drawing/2014/main" id="{78DB9B7E-7210-4B26-9AA9-3CFF52AC5F25}"/>
              </a:ext>
            </a:extLst>
          </p:cNvPr>
          <p:cNvSpPr/>
          <p:nvPr/>
        </p:nvSpPr>
        <p:spPr>
          <a:xfrm>
            <a:off x="2875334" y="6326110"/>
            <a:ext cx="6744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>
                <a:latin typeface="+mn-ea"/>
              </a:rPr>
              <a:t>교육부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>
                <a:latin typeface="+mn-ea"/>
              </a:rPr>
              <a:t>연구윤리 확보를 위한 지침</a:t>
            </a:r>
            <a:r>
              <a:rPr lang="en-US" altLang="ko-KR" dirty="0">
                <a:latin typeface="+mn-ea"/>
              </a:rPr>
              <a:t> /</a:t>
            </a:r>
            <a:r>
              <a:rPr lang="ko-KR" altLang="en-US" dirty="0">
                <a:latin typeface="+mn-ea"/>
              </a:rPr>
              <a:t>경제인문사회연구회</a:t>
            </a:r>
            <a:r>
              <a:rPr lang="en-US" altLang="ko-KR" dirty="0">
                <a:latin typeface="+mn-ea"/>
              </a:rPr>
              <a:t>(2014)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89866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ko-KR" altLang="en-US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연구윤리와 논문 유사도 검사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6569266-4102-A4D0-D514-6FC99D8DB31A}"/>
              </a:ext>
            </a:extLst>
          </p:cNvPr>
          <p:cNvSpPr txBox="1"/>
          <p:nvPr/>
        </p:nvSpPr>
        <p:spPr>
          <a:xfrm>
            <a:off x="438001" y="2033455"/>
            <a:ext cx="11632080" cy="38821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latin typeface="+mn-ea"/>
              </a:rPr>
              <a:t>연구자가 이미 발표한 연구물의 내용 일부를 새롭게 발표하는 것처럼 다시 활용함으로써 독자를 속이는 행위</a:t>
            </a:r>
            <a:r>
              <a:rPr lang="en-US" altLang="ko-KR" b="1" dirty="0">
                <a:latin typeface="+mn-ea"/>
              </a:rPr>
              <a:t/>
            </a:r>
            <a:br>
              <a:rPr lang="en-US" altLang="ko-KR" b="1" dirty="0">
                <a:latin typeface="+mn-ea"/>
              </a:rPr>
            </a:br>
            <a:r>
              <a:rPr lang="en-US" altLang="ko-KR" dirty="0">
                <a:latin typeface="+mn-ea"/>
              </a:rPr>
              <a:t>- </a:t>
            </a:r>
            <a:r>
              <a:rPr lang="ko-KR" altLang="en-US" dirty="0">
                <a:latin typeface="+mn-ea"/>
              </a:rPr>
              <a:t>출처를 표기하지 않고 이전에 수행한 자신의 저작물을 활용하는 경우</a:t>
            </a:r>
            <a:r>
              <a:rPr lang="en-US" altLang="ko-KR" dirty="0">
                <a:latin typeface="+mn-ea"/>
              </a:rPr>
              <a:t/>
            </a:r>
            <a:br>
              <a:rPr lang="en-US" altLang="ko-KR" dirty="0">
                <a:latin typeface="+mn-ea"/>
              </a:rPr>
            </a:br>
            <a:r>
              <a:rPr lang="en-US" altLang="ko-KR" dirty="0">
                <a:latin typeface="+mn-ea"/>
              </a:rPr>
              <a:t>- </a:t>
            </a:r>
            <a:r>
              <a:rPr lang="ko-KR" altLang="en-US" dirty="0">
                <a:latin typeface="+mn-ea"/>
              </a:rPr>
              <a:t>자신의 여러 저작물을 활용하면서 일부분만 출처를 밝히는 경우</a:t>
            </a:r>
            <a:r>
              <a:rPr lang="en-US" altLang="ko-KR" dirty="0">
                <a:latin typeface="+mn-ea"/>
              </a:rPr>
              <a:t/>
            </a:r>
            <a:br>
              <a:rPr lang="en-US" altLang="ko-KR" dirty="0">
                <a:latin typeface="+mn-ea"/>
              </a:rPr>
            </a:br>
            <a:r>
              <a:rPr lang="en-US" altLang="ko-KR" dirty="0">
                <a:latin typeface="+mn-ea"/>
              </a:rPr>
              <a:t>- </a:t>
            </a:r>
            <a:r>
              <a:rPr lang="ko-KR" altLang="en-US" dirty="0">
                <a:latin typeface="+mn-ea"/>
              </a:rPr>
              <a:t>출처표기를 했더라도 단순히 관련 내용을 그대로 붙여 놓아 독창성이나 학술적 기여가 없는 경우 </a:t>
            </a:r>
            <a:endParaRPr lang="en-US" altLang="ko-KR" dirty="0">
              <a:latin typeface="+mn-ea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연구자의 이전 성과를 활용하지 않는 것이 아니라 정확하게 출처를 밝히는 것이 중요</a:t>
            </a:r>
            <a:endParaRPr lang="en-US" altLang="ko-KR" dirty="0">
              <a:latin typeface="+mn-ea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학술대회에서 </a:t>
            </a:r>
            <a:r>
              <a:rPr lang="ko-KR" altLang="en-US" dirty="0" err="1">
                <a:latin typeface="+mn-ea"/>
              </a:rPr>
              <a:t>프로시딩</a:t>
            </a:r>
            <a:r>
              <a:rPr lang="ko-KR" altLang="en-US" dirty="0">
                <a:latin typeface="+mn-ea"/>
              </a:rPr>
              <a:t> 발표를 하고 논문으로 게재하는 경우 사전에 학술대회 발표가 있었음을 밝힌다면 중복게재에 해당되지 않음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381C754-6A19-9CF7-33A9-EB0BD5D29AC1}"/>
              </a:ext>
            </a:extLst>
          </p:cNvPr>
          <p:cNvSpPr txBox="1"/>
          <p:nvPr/>
        </p:nvSpPr>
        <p:spPr>
          <a:xfrm>
            <a:off x="438001" y="1268555"/>
            <a:ext cx="3542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연구부정 행위 </a:t>
            </a:r>
            <a:r>
              <a:rPr lang="en-US" altLang="ko-KR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– </a:t>
            </a:r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중복게재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pic>
        <p:nvPicPr>
          <p:cNvPr id="6" name="Picture 2" descr="가톨릭대학교 로고">
            <a:extLst>
              <a:ext uri="{FF2B5EF4-FFF2-40B4-BE49-F238E27FC236}">
                <a16:creationId xmlns="" xmlns:a16="http://schemas.microsoft.com/office/drawing/2014/main" id="{05980902-5AED-4238-963B-9F0D3AF0F2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619488" y="6248221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직사각형 6">
            <a:extLst>
              <a:ext uri="{FF2B5EF4-FFF2-40B4-BE49-F238E27FC236}">
                <a16:creationId xmlns="" xmlns:a16="http://schemas.microsoft.com/office/drawing/2014/main" id="{3B6895A4-8305-4FAD-9549-57774C8708D9}"/>
              </a:ext>
            </a:extLst>
          </p:cNvPr>
          <p:cNvSpPr/>
          <p:nvPr/>
        </p:nvSpPr>
        <p:spPr>
          <a:xfrm>
            <a:off x="2875334" y="6326110"/>
            <a:ext cx="6744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>
                <a:latin typeface="+mn-ea"/>
              </a:rPr>
              <a:t>교육부</a:t>
            </a:r>
            <a:r>
              <a:rPr lang="en-US" altLang="ko-KR" dirty="0">
                <a:latin typeface="+mn-ea"/>
              </a:rPr>
              <a:t>: </a:t>
            </a:r>
            <a:r>
              <a:rPr lang="ko-KR" altLang="en-US" dirty="0">
                <a:latin typeface="+mn-ea"/>
              </a:rPr>
              <a:t>연구윤리 확보를 위한 지침</a:t>
            </a:r>
            <a:r>
              <a:rPr lang="en-US" altLang="ko-KR" dirty="0">
                <a:latin typeface="+mn-ea"/>
              </a:rPr>
              <a:t> /</a:t>
            </a:r>
            <a:r>
              <a:rPr lang="ko-KR" altLang="en-US" dirty="0">
                <a:latin typeface="+mn-ea"/>
              </a:rPr>
              <a:t>경제인문사회연구회</a:t>
            </a:r>
            <a:r>
              <a:rPr lang="en-US" altLang="ko-KR" dirty="0">
                <a:latin typeface="+mn-ea"/>
              </a:rPr>
              <a:t>(2014)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16158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ko-KR" altLang="en-US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연구윤리와 논문 유사도 검사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6569266-4102-A4D0-D514-6FC99D8DB31A}"/>
              </a:ext>
            </a:extLst>
          </p:cNvPr>
          <p:cNvSpPr txBox="1"/>
          <p:nvPr/>
        </p:nvSpPr>
        <p:spPr>
          <a:xfrm>
            <a:off x="438001" y="1886869"/>
            <a:ext cx="11632080" cy="8697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한국학술지인용색인</a:t>
            </a:r>
            <a:r>
              <a:rPr lang="en-US" altLang="ko-KR" dirty="0">
                <a:latin typeface="+mn-ea"/>
              </a:rPr>
              <a:t>(KCI: Korea Citation Index) </a:t>
            </a:r>
            <a:r>
              <a:rPr lang="ko-KR" altLang="en-US" dirty="0">
                <a:latin typeface="+mn-ea"/>
              </a:rPr>
              <a:t>홈페이지에서는 논문 표절 여부를 검사하는 기능을 제공</a:t>
            </a:r>
            <a:r>
              <a:rPr lang="en-US" altLang="ko-KR" dirty="0">
                <a:latin typeface="+mn-ea"/>
              </a:rPr>
              <a:t/>
            </a:r>
            <a:br>
              <a:rPr lang="en-US" altLang="ko-KR" dirty="0">
                <a:latin typeface="+mn-ea"/>
              </a:rPr>
            </a:br>
            <a:r>
              <a:rPr lang="en-US" altLang="ko-KR" dirty="0">
                <a:latin typeface="+mn-ea"/>
              </a:rPr>
              <a:t>- https://www.kci.go.kr/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381C754-6A19-9CF7-33A9-EB0BD5D29AC1}"/>
              </a:ext>
            </a:extLst>
          </p:cNvPr>
          <p:cNvSpPr txBox="1"/>
          <p:nvPr/>
        </p:nvSpPr>
        <p:spPr>
          <a:xfrm>
            <a:off x="340184" y="1268555"/>
            <a:ext cx="54232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KCI</a:t>
            </a:r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</a:t>
            </a:r>
            <a:r>
              <a:rPr lang="ko-KR" altLang="en-US" sz="2400" dirty="0" err="1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논문유사도</a:t>
            </a:r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 검사를 활용한 표절 검사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pic>
        <p:nvPicPr>
          <p:cNvPr id="6" name="Picture 2" descr="가톨릭대학교 로고">
            <a:extLst>
              <a:ext uri="{FF2B5EF4-FFF2-40B4-BE49-F238E27FC236}">
                <a16:creationId xmlns="" xmlns:a16="http://schemas.microsoft.com/office/drawing/2014/main" id="{05980902-5AED-4238-963B-9F0D3AF0F2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619488" y="6248221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그림 2">
            <a:extLst>
              <a:ext uri="{FF2B5EF4-FFF2-40B4-BE49-F238E27FC236}">
                <a16:creationId xmlns="" xmlns:a16="http://schemas.microsoft.com/office/drawing/2014/main" id="{3FD64261-59D0-4DA7-8307-142CB96DFA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2890815"/>
            <a:ext cx="12192000" cy="3967185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="" xmlns:a16="http://schemas.microsoft.com/office/drawing/2014/main" id="{842409D9-C0D2-43D1-8C86-BD6118364509}"/>
              </a:ext>
            </a:extLst>
          </p:cNvPr>
          <p:cNvSpPr/>
          <p:nvPr/>
        </p:nvSpPr>
        <p:spPr>
          <a:xfrm>
            <a:off x="8098971" y="3321050"/>
            <a:ext cx="1445623" cy="50238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AB3D21EE-0DF5-4643-9484-6478CAC6656D}"/>
              </a:ext>
            </a:extLst>
          </p:cNvPr>
          <p:cNvSpPr txBox="1"/>
          <p:nvPr/>
        </p:nvSpPr>
        <p:spPr>
          <a:xfrm>
            <a:off x="4949042" y="2539994"/>
            <a:ext cx="6990410" cy="5581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ko-KR" altLang="en-US" dirty="0">
                <a:solidFill>
                  <a:srgbClr val="FF0000"/>
                </a:solidFill>
                <a:latin typeface="+mn-ea"/>
              </a:rPr>
              <a:t>홈페이지에서 로그인 후 오른쪽 상단의 </a:t>
            </a:r>
            <a:r>
              <a:rPr lang="ko-KR" altLang="en-US" dirty="0" err="1">
                <a:solidFill>
                  <a:srgbClr val="FF0000"/>
                </a:solidFill>
                <a:latin typeface="+mn-ea"/>
              </a:rPr>
              <a:t>논문유사도검사를</a:t>
            </a:r>
            <a:r>
              <a:rPr lang="ko-KR" altLang="en-US" dirty="0">
                <a:solidFill>
                  <a:srgbClr val="FF0000"/>
                </a:solidFill>
                <a:latin typeface="+mn-ea"/>
              </a:rPr>
              <a:t> 클릭</a:t>
            </a:r>
            <a:endParaRPr lang="en-US" altLang="ko-KR" dirty="0">
              <a:solidFill>
                <a:srgbClr val="FF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022608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="" xmlns:a16="http://schemas.microsoft.com/office/drawing/2014/main" id="{E9096A6B-BE85-483B-AA5B-B649DCB5D2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1" y="801640"/>
            <a:ext cx="6096000" cy="6067854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="" xmlns:a16="http://schemas.microsoft.com/office/drawing/2014/main" id="{0195E6E4-53B2-438E-99C5-9BA620DA03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01640"/>
            <a:ext cx="5918200" cy="6067854"/>
          </a:xfrm>
          <a:prstGeom prst="rect">
            <a:avLst/>
          </a:prstGeom>
        </p:spPr>
      </p:pic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ko-KR" altLang="en-US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연구윤리와 논문 유사도 검사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="" xmlns:a16="http://schemas.microsoft.com/office/drawing/2014/main" id="{842409D9-C0D2-43D1-8C86-BD6118364509}"/>
              </a:ext>
            </a:extLst>
          </p:cNvPr>
          <p:cNvSpPr/>
          <p:nvPr/>
        </p:nvSpPr>
        <p:spPr>
          <a:xfrm>
            <a:off x="2411185" y="1419624"/>
            <a:ext cx="1095829" cy="50238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AB3D21EE-0DF5-4643-9484-6478CAC6656D}"/>
              </a:ext>
            </a:extLst>
          </p:cNvPr>
          <p:cNvSpPr txBox="1"/>
          <p:nvPr/>
        </p:nvSpPr>
        <p:spPr>
          <a:xfrm>
            <a:off x="1723242" y="1922010"/>
            <a:ext cx="2861458" cy="5581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ko-KR" altLang="en-US" b="1" dirty="0" err="1">
                <a:solidFill>
                  <a:srgbClr val="FF0000"/>
                </a:solidFill>
                <a:latin typeface="+mn-ea"/>
              </a:rPr>
              <a:t>파일업로드를</a:t>
            </a:r>
            <a:r>
              <a:rPr lang="ko-KR" altLang="en-US" b="1" dirty="0">
                <a:solidFill>
                  <a:srgbClr val="FF0000"/>
                </a:solidFill>
                <a:latin typeface="+mn-ea"/>
              </a:rPr>
              <a:t> 클릭</a:t>
            </a:r>
            <a:endParaRPr lang="en-US" altLang="ko-KR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1" name="직사각형 10">
            <a:extLst>
              <a:ext uri="{FF2B5EF4-FFF2-40B4-BE49-F238E27FC236}">
                <a16:creationId xmlns="" xmlns:a16="http://schemas.microsoft.com/office/drawing/2014/main" id="{909B4F22-6881-465A-B76E-CE0959CD0144}"/>
              </a:ext>
            </a:extLst>
          </p:cNvPr>
          <p:cNvSpPr/>
          <p:nvPr/>
        </p:nvSpPr>
        <p:spPr>
          <a:xfrm>
            <a:off x="6307942" y="2132562"/>
            <a:ext cx="5617358" cy="38970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A9BF0E89-E12B-4D00-AC63-08D2545E4E95}"/>
              </a:ext>
            </a:extLst>
          </p:cNvPr>
          <p:cNvSpPr txBox="1"/>
          <p:nvPr/>
        </p:nvSpPr>
        <p:spPr>
          <a:xfrm>
            <a:off x="9063842" y="1699298"/>
            <a:ext cx="28614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b="1" dirty="0">
                <a:solidFill>
                  <a:srgbClr val="FF0000"/>
                </a:solidFill>
                <a:latin typeface="+mn-ea"/>
              </a:rPr>
              <a:t>1) </a:t>
            </a:r>
            <a:r>
              <a:rPr lang="ko-KR" altLang="en-US" b="1" dirty="0">
                <a:solidFill>
                  <a:srgbClr val="FF0000"/>
                </a:solidFill>
                <a:latin typeface="+mn-ea"/>
              </a:rPr>
              <a:t>검사명을 작성</a:t>
            </a:r>
            <a:endParaRPr lang="en-US" altLang="ko-KR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="" xmlns:a16="http://schemas.microsoft.com/office/drawing/2014/main" id="{FA8E8BCF-7846-4CE8-9944-7A882555FC09}"/>
              </a:ext>
            </a:extLst>
          </p:cNvPr>
          <p:cNvSpPr/>
          <p:nvPr/>
        </p:nvSpPr>
        <p:spPr>
          <a:xfrm>
            <a:off x="6845300" y="4621762"/>
            <a:ext cx="609600" cy="38970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12F71E62-A47E-4EFA-90E0-50061BF01129}"/>
              </a:ext>
            </a:extLst>
          </p:cNvPr>
          <p:cNvSpPr txBox="1"/>
          <p:nvPr/>
        </p:nvSpPr>
        <p:spPr>
          <a:xfrm>
            <a:off x="6505782" y="3919077"/>
            <a:ext cx="527643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b="1" dirty="0">
                <a:solidFill>
                  <a:srgbClr val="FF0000"/>
                </a:solidFill>
                <a:latin typeface="+mn-ea"/>
              </a:rPr>
              <a:t>2) </a:t>
            </a:r>
            <a:r>
              <a:rPr lang="ko-KR" altLang="en-US" b="1" dirty="0">
                <a:solidFill>
                  <a:srgbClr val="FF0000"/>
                </a:solidFill>
                <a:latin typeface="+mn-ea"/>
              </a:rPr>
              <a:t>파일첨부를 클릭하여 검사하고자 하는 문서 파일을 선택</a:t>
            </a:r>
            <a:r>
              <a:rPr lang="en-US" altLang="ko-KR" b="1" dirty="0">
                <a:solidFill>
                  <a:srgbClr val="FF0000"/>
                </a:solidFill>
                <a:latin typeface="+mn-ea"/>
              </a:rPr>
              <a:t>(</a:t>
            </a:r>
            <a:r>
              <a:rPr lang="en-US" altLang="ko-KR" b="1" dirty="0" err="1">
                <a:solidFill>
                  <a:srgbClr val="FF0000"/>
                </a:solidFill>
                <a:latin typeface="+mn-ea"/>
              </a:rPr>
              <a:t>hwp</a:t>
            </a:r>
            <a:r>
              <a:rPr lang="en-US" altLang="ko-KR" b="1" dirty="0">
                <a:solidFill>
                  <a:srgbClr val="FF0000"/>
                </a:solidFill>
                <a:latin typeface="+mn-ea"/>
              </a:rPr>
              <a:t>, docx </a:t>
            </a:r>
            <a:r>
              <a:rPr lang="ko-KR" altLang="en-US" b="1" dirty="0">
                <a:solidFill>
                  <a:srgbClr val="FF0000"/>
                </a:solidFill>
                <a:latin typeface="+mn-ea"/>
              </a:rPr>
              <a:t>등 파일</a:t>
            </a:r>
            <a:r>
              <a:rPr lang="en-US" altLang="ko-KR" b="1" dirty="0">
                <a:solidFill>
                  <a:srgbClr val="FF0000"/>
                </a:solidFill>
                <a:latin typeface="+mn-ea"/>
              </a:rPr>
              <a:t>. Pdf </a:t>
            </a:r>
            <a:r>
              <a:rPr lang="ko-KR" altLang="en-US" b="1" dirty="0">
                <a:solidFill>
                  <a:srgbClr val="FF0000"/>
                </a:solidFill>
                <a:latin typeface="+mn-ea"/>
              </a:rPr>
              <a:t>파일 주의</a:t>
            </a:r>
            <a:r>
              <a:rPr lang="en-US" altLang="ko-KR" b="1" dirty="0">
                <a:solidFill>
                  <a:srgbClr val="FF0000"/>
                </a:solidFill>
                <a:latin typeface="+mn-ea"/>
              </a:rPr>
              <a:t>)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="" xmlns:a16="http://schemas.microsoft.com/office/drawing/2014/main" id="{0FF4E5D2-6AB7-4030-AFC9-3ED9A4CF0274}"/>
              </a:ext>
            </a:extLst>
          </p:cNvPr>
          <p:cNvSpPr/>
          <p:nvPr/>
        </p:nvSpPr>
        <p:spPr>
          <a:xfrm>
            <a:off x="10401300" y="5327743"/>
            <a:ext cx="736600" cy="38970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98F36CDA-0136-4C77-95DE-7FEB67159018}"/>
              </a:ext>
            </a:extLst>
          </p:cNvPr>
          <p:cNvSpPr txBox="1"/>
          <p:nvPr/>
        </p:nvSpPr>
        <p:spPr>
          <a:xfrm>
            <a:off x="8350663" y="5790324"/>
            <a:ext cx="3612737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b="1" dirty="0">
                <a:solidFill>
                  <a:srgbClr val="FF0000"/>
                </a:solidFill>
                <a:latin typeface="+mn-ea"/>
              </a:rPr>
              <a:t>3) </a:t>
            </a:r>
            <a:r>
              <a:rPr lang="ko-KR" altLang="en-US" b="1" dirty="0">
                <a:solidFill>
                  <a:srgbClr val="FF0000"/>
                </a:solidFill>
                <a:latin typeface="+mn-ea"/>
              </a:rPr>
              <a:t>검사상태에서 검사가능이 </a:t>
            </a:r>
            <a:r>
              <a:rPr lang="en-US" altLang="ko-KR" b="1" dirty="0">
                <a:solidFill>
                  <a:srgbClr val="FF0000"/>
                </a:solidFill>
                <a:latin typeface="+mn-ea"/>
              </a:rPr>
              <a:t/>
            </a:r>
            <a:br>
              <a:rPr lang="en-US" altLang="ko-KR" b="1" dirty="0">
                <a:solidFill>
                  <a:srgbClr val="FF0000"/>
                </a:solidFill>
                <a:latin typeface="+mn-ea"/>
              </a:rPr>
            </a:br>
            <a:r>
              <a:rPr lang="ko-KR" altLang="en-US" b="1" dirty="0">
                <a:solidFill>
                  <a:srgbClr val="FF0000"/>
                </a:solidFill>
                <a:latin typeface="+mn-ea"/>
              </a:rPr>
              <a:t>표기되면 유사도검사를 클릭</a:t>
            </a:r>
            <a:endParaRPr lang="en-US" altLang="ko-KR" b="1" dirty="0">
              <a:solidFill>
                <a:srgbClr val="FF00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51584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ko-KR" altLang="en-US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연구윤리와 논문 유사도 검사</a:t>
            </a:r>
          </a:p>
        </p:txBody>
      </p:sp>
      <p:pic>
        <p:nvPicPr>
          <p:cNvPr id="10" name="그림 9">
            <a:extLst>
              <a:ext uri="{FF2B5EF4-FFF2-40B4-BE49-F238E27FC236}">
                <a16:creationId xmlns="" xmlns:a16="http://schemas.microsoft.com/office/drawing/2014/main" id="{7333BEB3-4E60-4D75-91CF-26C2CCB2E7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99" y="801640"/>
            <a:ext cx="7217971" cy="6056359"/>
          </a:xfrm>
          <a:prstGeom prst="rect">
            <a:avLst/>
          </a:prstGeom>
        </p:spPr>
      </p:pic>
      <p:sp>
        <p:nvSpPr>
          <p:cNvPr id="11" name="직사각형 10">
            <a:extLst>
              <a:ext uri="{FF2B5EF4-FFF2-40B4-BE49-F238E27FC236}">
                <a16:creationId xmlns="" xmlns:a16="http://schemas.microsoft.com/office/drawing/2014/main" id="{2ED6A5CF-C57F-46F5-96B7-FB0BF19BCBFB}"/>
              </a:ext>
            </a:extLst>
          </p:cNvPr>
          <p:cNvSpPr/>
          <p:nvPr/>
        </p:nvSpPr>
        <p:spPr>
          <a:xfrm>
            <a:off x="772885" y="5562600"/>
            <a:ext cx="6663735" cy="5969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8CF60E44-3E35-4220-96C7-A34257817153}"/>
              </a:ext>
            </a:extLst>
          </p:cNvPr>
          <p:cNvSpPr txBox="1"/>
          <p:nvPr/>
        </p:nvSpPr>
        <p:spPr>
          <a:xfrm>
            <a:off x="4879356" y="3321050"/>
            <a:ext cx="7312644" cy="17007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rgbClr val="FF0000"/>
                </a:solidFill>
                <a:latin typeface="+mn-ea"/>
              </a:rPr>
              <a:t>검사가 완료되면 해당 검사명을 클릭하고 아래 유사율을 확인</a:t>
            </a:r>
            <a:r>
              <a:rPr lang="en-US" altLang="ko-KR" b="1" dirty="0">
                <a:solidFill>
                  <a:srgbClr val="FF0000"/>
                </a:solidFill>
                <a:latin typeface="+mn-ea"/>
              </a:rPr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 err="1">
                <a:solidFill>
                  <a:srgbClr val="FF0000"/>
                </a:solidFill>
                <a:latin typeface="+mn-ea"/>
              </a:rPr>
              <a:t>유사율</a:t>
            </a:r>
            <a:r>
              <a:rPr lang="ko-KR" altLang="en-US" b="1" dirty="0">
                <a:solidFill>
                  <a:srgbClr val="FF0000"/>
                </a:solidFill>
                <a:latin typeface="+mn-ea"/>
              </a:rPr>
              <a:t> 약 </a:t>
            </a:r>
            <a:r>
              <a:rPr lang="en-US" altLang="ko-KR" b="1" dirty="0">
                <a:solidFill>
                  <a:srgbClr val="FF0000"/>
                </a:solidFill>
                <a:latin typeface="+mn-ea"/>
              </a:rPr>
              <a:t>10~15% </a:t>
            </a:r>
            <a:r>
              <a:rPr lang="ko-KR" altLang="en-US" b="1" dirty="0">
                <a:solidFill>
                  <a:srgbClr val="FF0000"/>
                </a:solidFill>
                <a:latin typeface="+mn-ea"/>
              </a:rPr>
              <a:t>이내 필요</a:t>
            </a:r>
            <a:endParaRPr lang="en-US" altLang="ko-KR" b="1" dirty="0">
              <a:solidFill>
                <a:srgbClr val="FF0000"/>
              </a:solidFill>
              <a:latin typeface="+mn-ea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b="1" dirty="0">
                <a:solidFill>
                  <a:srgbClr val="FF0000"/>
                </a:solidFill>
                <a:latin typeface="+mn-ea"/>
              </a:rPr>
              <a:t>상세결과보기 또는 종합결과 다운로드를 클릭하여 어떤 문장들이 표절이 의심되는지 확인 가능</a:t>
            </a:r>
            <a:endParaRPr lang="en-US" altLang="ko-KR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="" xmlns:a16="http://schemas.microsoft.com/office/drawing/2014/main" id="{4A10CBE3-0219-4078-8085-C6FF13CB9DE4}"/>
              </a:ext>
            </a:extLst>
          </p:cNvPr>
          <p:cNvSpPr/>
          <p:nvPr/>
        </p:nvSpPr>
        <p:spPr>
          <a:xfrm>
            <a:off x="6348185" y="5226578"/>
            <a:ext cx="1088435" cy="33602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직사각형 13">
            <a:extLst>
              <a:ext uri="{FF2B5EF4-FFF2-40B4-BE49-F238E27FC236}">
                <a16:creationId xmlns="" xmlns:a16="http://schemas.microsoft.com/office/drawing/2014/main" id="{0456436A-D394-4B6C-B76B-C56AD1C773CE}"/>
              </a:ext>
            </a:extLst>
          </p:cNvPr>
          <p:cNvSpPr/>
          <p:nvPr/>
        </p:nvSpPr>
        <p:spPr>
          <a:xfrm>
            <a:off x="5638799" y="5823478"/>
            <a:ext cx="1358901" cy="33602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88532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1123</TotalTime>
  <Words>902</Words>
  <Application>Microsoft Office PowerPoint</Application>
  <PresentationFormat>와이드스크린</PresentationFormat>
  <Paragraphs>125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7" baseType="lpstr">
      <vt:lpstr>나눔고딕 ExtraBold</vt:lpstr>
      <vt:lpstr>나눔스퀘어 ExtraBold</vt:lpstr>
      <vt:lpstr>맑은 고딕</vt:lpstr>
      <vt:lpstr>배달의민족 도현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HONGSUNGPYO</dc:creator>
  <cp:lastModifiedBy>Windows 사용자</cp:lastModifiedBy>
  <cp:revision>59</cp:revision>
  <dcterms:created xsi:type="dcterms:W3CDTF">2022-08-18T01:07:09Z</dcterms:created>
  <dcterms:modified xsi:type="dcterms:W3CDTF">2023-07-10T04:43:58Z</dcterms:modified>
</cp:coreProperties>
</file>