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287" r:id="rId5"/>
    <p:sldId id="289" r:id="rId6"/>
    <p:sldId id="291" r:id="rId7"/>
    <p:sldId id="292" r:id="rId8"/>
    <p:sldId id="293" r:id="rId9"/>
    <p:sldId id="295" r:id="rId10"/>
    <p:sldId id="297" r:id="rId11"/>
    <p:sldId id="298" r:id="rId12"/>
    <p:sldId id="299" r:id="rId13"/>
    <p:sldId id="300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2B2A"/>
    <a:srgbClr val="FEFFF9"/>
    <a:srgbClr val="60513A"/>
    <a:srgbClr val="0C2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78"/>
      </p:cViewPr>
      <p:guideLst>
        <p:guide orient="horz" pos="209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A12A7017-8BFE-5B35-78BA-B5B4DE5869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95A89362-FD85-B4E0-3F6F-E40880014E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5AF0995D-5183-75C3-FB5F-DE067DB70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CCB27C5D-87E8-9295-772D-14C773E63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262CED33-D0C3-D6AE-D6F6-5210AC6FF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4609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0AF10071-B3C5-76D8-977A-7F6BD5A42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18E45CF1-6FDF-ABC3-C9FD-7089AC1F64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8F3C44D1-0E26-DDF4-C062-C17E6A5FA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3B416CC7-754D-DE26-8993-8128D558D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16BEDC4D-6A06-1780-D0B9-E47A81E09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08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="" xmlns:a16="http://schemas.microsoft.com/office/drawing/2014/main" id="{048FE858-CFC6-14CB-8C72-4715813E6C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BD760698-6F7B-8D71-F3B0-7FA63706FE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D83C2200-D501-EA8B-A4CD-3235F6D72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45DFE586-BB61-C8DD-BB10-2C1838412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CE9BCB2A-033D-FC56-F5EA-3B5FB114F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2751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5A511B8F-6732-F4AA-6131-728B883C3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D4DE7B64-7200-BF09-D0B3-AFB55D75E3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5A3A345-270B-7655-C2FD-2F298477D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6A337DCE-CCD5-00BF-0ACF-F583ADF2A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A0B59BB9-F78D-D721-2B9A-6C5C41B3B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44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A317EE2-59CA-C8E6-FD49-5288C6F56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C246A6E8-006B-44D5-6B22-9382D7466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EEA9412C-8EDC-1B4F-C79E-196EC28EF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97EAFDD6-E22C-927C-FC5E-867CEFC4A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7C280482-88F8-F2EE-9F8E-EB0DEFBE8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8971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26521F43-30CD-560B-E3DB-3227098DC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121BB69E-B429-96A7-013B-A53BD51BC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031DD4F0-98A0-10C1-155D-C4E6491A61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04F70726-9E00-BCE8-221B-CE68E5D63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8D79061A-85E7-C5B2-7BD2-BAE33DBBA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1BB07CD3-B9AD-50B8-C4CF-E3B6EC98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2810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3316F891-2DE2-399B-9F42-D8DD58966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FB417718-C140-5E6C-0A89-347405C5F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E3F9EEBC-4411-1407-13B1-872911848D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AA24217D-2780-3135-605A-69005D0132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5FBC98BD-C422-85BF-349E-EA0A2A257E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0E3303D0-A36D-6DFB-5F4F-D551FB5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F523BDB7-39CB-C753-FF4E-B1170E11B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9930BB39-2A5C-F3C1-E491-69065B73D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6711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EF8A8A5-3828-2D7E-65F1-A641E992A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455728A3-2269-6A96-AACA-4BEB82C90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15723FBB-05ED-76ED-8950-4BF142B88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7FE45FE4-64C3-687D-A0A9-F20B1D4BF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5853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="" xmlns:a16="http://schemas.microsoft.com/office/drawing/2014/main" id="{F14829F0-87BE-1F39-E126-2F2D8DD90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="" xmlns:a16="http://schemas.microsoft.com/office/drawing/2014/main" id="{F6ED3B92-D8D6-6F00-690D-19F1D2468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E0A22DCA-6F25-0F53-5831-2B51E4FF9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8393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13A36CA-4A06-BF49-DDB2-F727E6244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83EBC906-5997-96C3-C489-B2F9FD18F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74255F9A-7A06-9518-49D5-A05E97E79B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29D507A0-960F-D383-0ED4-4C733650E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A995C747-50D8-A38E-6A77-40DC9274A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367081FC-DEE7-E5F5-EF79-081B1FA39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5750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E6C90322-391A-794A-76EC-48FE83102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AB36B337-AC08-F79E-1528-A0D1A4A559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1E0FC246-34C6-5A22-BC05-81F9340D2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F3BB2DC7-8241-961C-CE35-F7471A19C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2E3E9A6D-CAF1-1769-C635-A27C1024D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C2249A1A-F5B5-EBA7-12BC-D01035F9C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7752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D12DF586-6C11-501D-DA8D-681D6BB49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C5FF8BFE-6B23-AC52-ECC6-E5B7C1CF5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8D0DE424-82D0-C9CE-3A57-817890AD59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DDAA5274-62B2-FB92-5BB7-7D2CBD960A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F88F453B-A088-40C2-AA1B-85E690B38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51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kci.go.kr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5A22F72E-55AA-03B6-42C9-B41FEAFB4874}"/>
              </a:ext>
            </a:extLst>
          </p:cNvPr>
          <p:cNvSpPr/>
          <p:nvPr/>
        </p:nvSpPr>
        <p:spPr>
          <a:xfrm>
            <a:off x="-1" y="0"/>
            <a:ext cx="7386637" cy="6858000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49919C7-B25C-3EDB-4C5E-213543213986}"/>
              </a:ext>
            </a:extLst>
          </p:cNvPr>
          <p:cNvSpPr txBox="1"/>
          <p:nvPr/>
        </p:nvSpPr>
        <p:spPr>
          <a:xfrm>
            <a:off x="467580" y="2502389"/>
            <a:ext cx="59150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ko-KR" sz="320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2. </a:t>
            </a:r>
            <a:r>
              <a:rPr lang="ko-KR" altLang="en-US" sz="320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논문 </a:t>
            </a:r>
            <a:r>
              <a:rPr lang="ko-KR" altLang="en-US" sz="32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검색 및 선행연구 정리</a:t>
            </a:r>
          </a:p>
        </p:txBody>
      </p:sp>
      <p:pic>
        <p:nvPicPr>
          <p:cNvPr id="2" name="Picture 2" descr="가톨릭대학교 로고">
            <a:extLst>
              <a:ext uri="{FF2B5EF4-FFF2-40B4-BE49-F238E27FC236}">
                <a16:creationId xmlns="" xmlns:a16="http://schemas.microsoft.com/office/drawing/2014/main" id="{D9AE5E8D-EF5F-F64B-C068-20B919D28E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7" b="27268"/>
          <a:stretch/>
        </p:blipFill>
        <p:spPr bwMode="auto">
          <a:xfrm>
            <a:off x="-2" y="0"/>
            <a:ext cx="3041871" cy="62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79DB990F-63D7-9FE6-A3CF-78DD7E53F1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6636" y="0"/>
            <a:ext cx="4805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640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0837FAA6-1D63-4ACF-87E2-D4CAB4E7D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933" y="801640"/>
            <a:ext cx="10496134" cy="60563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8C3EA3F-C3C6-425A-BF9E-83371655CBD9}"/>
              </a:ext>
            </a:extLst>
          </p:cNvPr>
          <p:cNvSpPr txBox="1"/>
          <p:nvPr/>
        </p:nvSpPr>
        <p:spPr>
          <a:xfrm>
            <a:off x="3281007" y="4764040"/>
            <a:ext cx="8910993" cy="86979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  <a:latin typeface="+mn-ea"/>
              </a:rPr>
              <a:t>국내학술논문 창에서 제시되는 논문들을 확인할 수 있지만</a:t>
            </a:r>
            <a:r>
              <a:rPr lang="en-US" altLang="ko-KR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dirty="0">
                <a:solidFill>
                  <a:srgbClr val="FF0000"/>
                </a:solidFill>
                <a:latin typeface="+mn-ea"/>
              </a:rPr>
              <a:t>개별 학술지 </a:t>
            </a:r>
            <a:r>
              <a:rPr lang="en-US" altLang="ko-KR" dirty="0">
                <a:solidFill>
                  <a:srgbClr val="FF0000"/>
                </a:solidFill>
                <a:latin typeface="+mn-ea"/>
              </a:rPr>
              <a:t>DB </a:t>
            </a:r>
            <a:r>
              <a:rPr lang="ko-KR" altLang="en-US" dirty="0">
                <a:solidFill>
                  <a:srgbClr val="FF0000"/>
                </a:solidFill>
                <a:latin typeface="+mn-ea"/>
              </a:rPr>
              <a:t>사이트에 접속하여 학술지 논문 검색도 가능</a:t>
            </a:r>
          </a:p>
        </p:txBody>
      </p:sp>
    </p:spTree>
    <p:extLst>
      <p:ext uri="{BB962C8B-B14F-4D97-AF65-F5344CB8AC3E}">
        <p14:creationId xmlns:p14="http://schemas.microsoft.com/office/powerpoint/2010/main" val="3602456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B4856AFF-0854-41C9-88AF-699A1505618E}"/>
              </a:ext>
            </a:extLst>
          </p:cNvPr>
          <p:cNvSpPr txBox="1"/>
          <p:nvPr/>
        </p:nvSpPr>
        <p:spPr>
          <a:xfrm>
            <a:off x="498962" y="1268555"/>
            <a:ext cx="3416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학술지 논문 검색 사이트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5E40F35-AF64-4C20-B996-6DE7042E7FB1}"/>
              </a:ext>
            </a:extLst>
          </p:cNvPr>
          <p:cNvSpPr txBox="1"/>
          <p:nvPr/>
        </p:nvSpPr>
        <p:spPr>
          <a:xfrm>
            <a:off x="498962" y="1933413"/>
            <a:ext cx="10778638" cy="4436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+mn-ea"/>
              </a:rPr>
              <a:t>대한민국에서 발행되는 학술지 논문을 검색할 수 있는 사이트는 다음과 같음</a:t>
            </a:r>
            <a:r>
              <a:rPr lang="en-US" altLang="ko-KR" dirty="0">
                <a:latin typeface="+mn-ea"/>
              </a:rPr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latin typeface="+mn-ea"/>
              </a:rPr>
              <a:t>KCI</a:t>
            </a:r>
            <a:r>
              <a:rPr lang="ko-KR" altLang="en-US" dirty="0">
                <a:latin typeface="+mn-ea"/>
              </a:rPr>
              <a:t>를 제외하고 </a:t>
            </a:r>
            <a:r>
              <a:rPr lang="en-US" altLang="ko-KR" dirty="0">
                <a:latin typeface="+mn-ea"/>
              </a:rPr>
              <a:t>DBPIA</a:t>
            </a:r>
            <a:r>
              <a:rPr lang="ko-KR" altLang="en-US" dirty="0">
                <a:latin typeface="+mn-ea"/>
              </a:rPr>
              <a:t>부터 </a:t>
            </a:r>
            <a:r>
              <a:rPr lang="en-US" altLang="ko-KR" dirty="0">
                <a:latin typeface="+mn-ea"/>
              </a:rPr>
              <a:t>e-article</a:t>
            </a:r>
            <a:r>
              <a:rPr lang="ko-KR" altLang="en-US" dirty="0">
                <a:latin typeface="+mn-ea"/>
              </a:rPr>
              <a:t>은 민간 출판사로 가톨릭대학교 교내 인터넷을 통해 접속할 경우 무료로 이용 가능</a:t>
            </a:r>
            <a:r>
              <a:rPr lang="en-US" altLang="ko-KR" dirty="0">
                <a:latin typeface="+mn-ea"/>
              </a:rPr>
              <a:t>. </a:t>
            </a:r>
            <a:r>
              <a:rPr lang="ko-KR" altLang="en-US" dirty="0">
                <a:latin typeface="+mn-ea"/>
              </a:rPr>
              <a:t>외부에서 이용할 경우에는 가톨릭대학교 중앙도서관 홈페이지에 로그인하여 접속</a:t>
            </a:r>
            <a:r>
              <a:rPr lang="en-US" altLang="ko-KR" dirty="0">
                <a:latin typeface="+mn-ea"/>
              </a:rPr>
              <a:t/>
            </a:r>
            <a:br>
              <a:rPr lang="en-US" altLang="ko-KR" dirty="0">
                <a:latin typeface="+mn-ea"/>
              </a:rPr>
            </a:br>
            <a:r>
              <a:rPr lang="en-US" altLang="ko-KR" b="1" dirty="0">
                <a:latin typeface="+mn-ea"/>
              </a:rPr>
              <a:t>- KCI (Korea Citation Index: </a:t>
            </a:r>
            <a:r>
              <a:rPr lang="ko-KR" altLang="en-US" b="1" dirty="0">
                <a:latin typeface="+mn-ea"/>
              </a:rPr>
              <a:t>한국학술지인용색인</a:t>
            </a:r>
            <a:r>
              <a:rPr lang="en-US" altLang="ko-KR" b="1" dirty="0">
                <a:latin typeface="+mn-ea"/>
              </a:rPr>
              <a:t>) https://www.kci.go.kr/</a:t>
            </a:r>
            <a:br>
              <a:rPr lang="en-US" altLang="ko-KR" b="1" dirty="0">
                <a:latin typeface="+mn-ea"/>
              </a:rPr>
            </a:br>
            <a:r>
              <a:rPr lang="en-US" altLang="ko-KR" b="1" dirty="0">
                <a:latin typeface="+mn-ea"/>
              </a:rPr>
              <a:t>- DBPIA  https://www.dbpia.co.kr/</a:t>
            </a:r>
            <a:br>
              <a:rPr lang="en-US" altLang="ko-KR" b="1" dirty="0">
                <a:latin typeface="+mn-ea"/>
              </a:rPr>
            </a:br>
            <a:r>
              <a:rPr lang="en-US" altLang="ko-KR" b="1" dirty="0">
                <a:latin typeface="+mn-ea"/>
              </a:rPr>
              <a:t>- KISS (</a:t>
            </a:r>
            <a:r>
              <a:rPr lang="ko-KR" altLang="en-US" b="1" dirty="0">
                <a:latin typeface="+mn-ea"/>
              </a:rPr>
              <a:t>한국학술정보</a:t>
            </a:r>
            <a:r>
              <a:rPr lang="en-US" altLang="ko-KR" b="1" dirty="0">
                <a:latin typeface="+mn-ea"/>
              </a:rPr>
              <a:t>) https://kiss.kstudy.com/</a:t>
            </a:r>
            <a:br>
              <a:rPr lang="en-US" altLang="ko-KR" b="1" dirty="0">
                <a:latin typeface="+mn-ea"/>
              </a:rPr>
            </a:br>
            <a:r>
              <a:rPr lang="en-US" altLang="ko-KR" b="1" dirty="0">
                <a:latin typeface="+mn-ea"/>
              </a:rPr>
              <a:t>- </a:t>
            </a:r>
            <a:r>
              <a:rPr lang="ko-KR" altLang="en-US" b="1" dirty="0" err="1">
                <a:latin typeface="+mn-ea"/>
              </a:rPr>
              <a:t>교보문고</a:t>
            </a:r>
            <a:r>
              <a:rPr lang="ko-KR" altLang="en-US" b="1" dirty="0">
                <a:latin typeface="+mn-ea"/>
              </a:rPr>
              <a:t> 스콜라 </a:t>
            </a:r>
            <a:r>
              <a:rPr lang="en-US" altLang="ko-KR" b="1" dirty="0">
                <a:latin typeface="+mn-ea"/>
              </a:rPr>
              <a:t>https://scholar.kyobobook.co.kr/main</a:t>
            </a:r>
            <a:br>
              <a:rPr lang="en-US" altLang="ko-KR" b="1" dirty="0">
                <a:latin typeface="+mn-ea"/>
              </a:rPr>
            </a:br>
            <a:r>
              <a:rPr lang="en-US" altLang="ko-KR" b="1" dirty="0">
                <a:latin typeface="+mn-ea"/>
              </a:rPr>
              <a:t>- e-article https://www.earticle.net/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="" xmlns:a16="http://schemas.microsoft.com/office/drawing/2014/main" id="{7E1F4798-7BF5-47E3-9D1F-81AEAE691E68}"/>
              </a:ext>
            </a:extLst>
          </p:cNvPr>
          <p:cNvGrpSpPr/>
          <p:nvPr/>
        </p:nvGrpSpPr>
        <p:grpSpPr>
          <a:xfrm>
            <a:off x="7282593" y="4118251"/>
            <a:ext cx="4698379" cy="2251313"/>
            <a:chOff x="6387243" y="3908509"/>
            <a:chExt cx="5804757" cy="2781454"/>
          </a:xfrm>
        </p:grpSpPr>
        <p:pic>
          <p:nvPicPr>
            <p:cNvPr id="3" name="그림 2">
              <a:extLst>
                <a:ext uri="{FF2B5EF4-FFF2-40B4-BE49-F238E27FC236}">
                  <a16:creationId xmlns="" xmlns:a16="http://schemas.microsoft.com/office/drawing/2014/main" id="{68A1DC3F-11C3-4000-AB5A-975EB9C3B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66054" y="3908509"/>
              <a:ext cx="2291080" cy="806358"/>
            </a:xfrm>
            <a:prstGeom prst="rect">
              <a:avLst/>
            </a:prstGeom>
          </p:spPr>
        </p:pic>
        <p:pic>
          <p:nvPicPr>
            <p:cNvPr id="4" name="그림 3">
              <a:extLst>
                <a:ext uri="{FF2B5EF4-FFF2-40B4-BE49-F238E27FC236}">
                  <a16:creationId xmlns="" xmlns:a16="http://schemas.microsoft.com/office/drawing/2014/main" id="{E014BA89-DFB9-4BA1-A142-EEE0B8519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93178" y="4492641"/>
              <a:ext cx="2898822" cy="1049574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="" xmlns:a16="http://schemas.microsoft.com/office/drawing/2014/main" id="{C4406795-1030-4716-AEB0-CB8F769D1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87243" y="4896539"/>
              <a:ext cx="2553056" cy="828791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="" xmlns:a16="http://schemas.microsoft.com/office/drawing/2014/main" id="{B4CEE65F-5FB7-4B75-914D-E61711C45C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87974" y="5711951"/>
              <a:ext cx="1674497" cy="828791"/>
            </a:xfrm>
            <a:prstGeom prst="rect">
              <a:avLst/>
            </a:prstGeom>
          </p:spPr>
        </p:pic>
        <p:pic>
          <p:nvPicPr>
            <p:cNvPr id="11" name="그림 10">
              <a:extLst>
                <a:ext uri="{FF2B5EF4-FFF2-40B4-BE49-F238E27FC236}">
                  <a16:creationId xmlns="" xmlns:a16="http://schemas.microsoft.com/office/drawing/2014/main" id="{50B1D3BF-3A0B-40EF-A31D-CA9966858E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85463" y="5907003"/>
              <a:ext cx="2128674" cy="7829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0220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8E89404-B8C3-405E-86AF-6342F565800F}"/>
              </a:ext>
            </a:extLst>
          </p:cNvPr>
          <p:cNvSpPr txBox="1"/>
          <p:nvPr/>
        </p:nvSpPr>
        <p:spPr>
          <a:xfrm>
            <a:off x="152398" y="1137663"/>
            <a:ext cx="3291243" cy="17007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>
                <a:latin typeface="+mn-ea"/>
                <a:hlinkClick r:id="rId2"/>
              </a:rPr>
              <a:t>https://www.kci.go.kr/</a:t>
            </a:r>
            <a:r>
              <a:rPr lang="ko-KR" altLang="en-US" dirty="0">
                <a:latin typeface="+mn-ea"/>
              </a:rPr>
              <a:t>에 접속하여 논문검색에서 키워드를 입력하면 관련 학술지 논문들을 검색할 수 있음</a:t>
            </a:r>
            <a:r>
              <a:rPr lang="en-US" altLang="ko-KR" dirty="0">
                <a:latin typeface="+mn-ea"/>
              </a:rPr>
              <a:t>.</a:t>
            </a:r>
            <a:endParaRPr lang="ko-KR" altLang="en-US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19474DCE-4F00-4F5E-8660-274AE8B40D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642" y="801640"/>
            <a:ext cx="8748357" cy="605636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1EC89E8E-0102-4945-B64A-CFE5EB5999A5}"/>
              </a:ext>
            </a:extLst>
          </p:cNvPr>
          <p:cNvSpPr/>
          <p:nvPr/>
        </p:nvSpPr>
        <p:spPr>
          <a:xfrm>
            <a:off x="7436457" y="5577840"/>
            <a:ext cx="762663" cy="32766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90CFA93-C497-41DF-A52E-C371DB7388C3}"/>
              </a:ext>
            </a:extLst>
          </p:cNvPr>
          <p:cNvSpPr txBox="1"/>
          <p:nvPr/>
        </p:nvSpPr>
        <p:spPr>
          <a:xfrm>
            <a:off x="5406569" y="6056360"/>
            <a:ext cx="6785431" cy="7833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KCI </a:t>
            </a: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원문이라는 버튼이 있는 논문들은 전체 내용을 확인 가능</a:t>
            </a: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버튼이 없는 논문들은 개별 출판사 사이트를 접속하여 논문 확인</a:t>
            </a:r>
          </a:p>
        </p:txBody>
      </p:sp>
    </p:spTree>
    <p:extLst>
      <p:ext uri="{BB962C8B-B14F-4D97-AF65-F5344CB8AC3E}">
        <p14:creationId xmlns:p14="http://schemas.microsoft.com/office/powerpoint/2010/main" val="1289517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4CF538E-50D6-4FE6-8A33-FF6301B2A5D1}"/>
              </a:ext>
            </a:extLst>
          </p:cNvPr>
          <p:cNvSpPr txBox="1"/>
          <p:nvPr/>
        </p:nvSpPr>
        <p:spPr>
          <a:xfrm>
            <a:off x="389322" y="1268555"/>
            <a:ext cx="5032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외부 인터넷 </a:t>
            </a:r>
            <a:r>
              <a:rPr lang="ko-KR" altLang="en-US" sz="2400" dirty="0" err="1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접속시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학술지 논문 검색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FC592C5-CB2C-4E63-A5C7-A87522B97A44}"/>
              </a:ext>
            </a:extLst>
          </p:cNvPr>
          <p:cNvSpPr txBox="1"/>
          <p:nvPr/>
        </p:nvSpPr>
        <p:spPr>
          <a:xfrm>
            <a:off x="498962" y="1933413"/>
            <a:ext cx="10778638" cy="1112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b="1" dirty="0">
                <a:latin typeface="+mn-ea"/>
              </a:rPr>
              <a:t>가톨릭대학교 외부 인터넷을 사용하여 학술지 논문을 검색하고자 할 때 중앙도서관 홈페이지</a:t>
            </a:r>
            <a:r>
              <a:rPr lang="en-US" altLang="ko-KR" b="1" dirty="0">
                <a:latin typeface="+mn-ea"/>
              </a:rPr>
              <a:t>(https://library.catholic.ac.kr/)</a:t>
            </a:r>
            <a:r>
              <a:rPr lang="ko-KR" altLang="en-US" b="1" dirty="0">
                <a:latin typeface="+mn-ea"/>
              </a:rPr>
              <a:t>를 경유해서 출판사 홈페이지에 접속 가능</a:t>
            </a:r>
            <a:endParaRPr lang="en-US" altLang="ko-KR" b="1" dirty="0">
              <a:latin typeface="+mn-ea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45113C5B-B748-49F4-BD0A-6D7B87C8D7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8426"/>
          <a:stretch/>
        </p:blipFill>
        <p:spPr>
          <a:xfrm>
            <a:off x="74343" y="3321050"/>
            <a:ext cx="6858474" cy="3536950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917B1078-EDC5-4CD4-B40D-65D9FC468E1E}"/>
              </a:ext>
            </a:extLst>
          </p:cNvPr>
          <p:cNvSpPr/>
          <p:nvPr/>
        </p:nvSpPr>
        <p:spPr>
          <a:xfrm>
            <a:off x="5333337" y="3265170"/>
            <a:ext cx="762663" cy="32766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41D6A2B-55C4-40BC-B4C9-26DE921CC91D}"/>
              </a:ext>
            </a:extLst>
          </p:cNvPr>
          <p:cNvSpPr txBox="1"/>
          <p:nvPr/>
        </p:nvSpPr>
        <p:spPr>
          <a:xfrm>
            <a:off x="1928553" y="4170864"/>
            <a:ext cx="5004264" cy="4140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중앙도서관 홈페이지에서 </a:t>
            </a:r>
            <a:r>
              <a:rPr lang="ko-KR" altLang="en-US" sz="1600" dirty="0" err="1">
                <a:solidFill>
                  <a:srgbClr val="FF0000"/>
                </a:solidFill>
                <a:latin typeface="+mn-ea"/>
              </a:rPr>
              <a:t>트리니티</a:t>
            </a: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 아이디로 로그인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E9937FFB-5146-4E72-A46C-255D25D855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817" y="3045577"/>
            <a:ext cx="5184840" cy="381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529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A3EC8247-7766-47AB-B5CD-E2FD66409C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006" b="26291"/>
          <a:stretch/>
        </p:blipFill>
        <p:spPr>
          <a:xfrm>
            <a:off x="0" y="2352079"/>
            <a:ext cx="12192000" cy="4505921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B60ECCC9-1B16-4BEE-A1E3-ED95843A5E28}"/>
              </a:ext>
            </a:extLst>
          </p:cNvPr>
          <p:cNvSpPr/>
          <p:nvPr/>
        </p:nvSpPr>
        <p:spPr>
          <a:xfrm>
            <a:off x="3687417" y="2626822"/>
            <a:ext cx="762663" cy="417368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="" xmlns:a16="http://schemas.microsoft.com/office/drawing/2014/main" id="{21E317E9-17D4-4D82-A669-E3B3B8586F3E}"/>
              </a:ext>
            </a:extLst>
          </p:cNvPr>
          <p:cNvSpPr/>
          <p:nvPr/>
        </p:nvSpPr>
        <p:spPr>
          <a:xfrm>
            <a:off x="4601817" y="3321050"/>
            <a:ext cx="762663" cy="45847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7F39902A-0AA7-43EA-ACC5-60AB098AE405}"/>
              </a:ext>
            </a:extLst>
          </p:cNvPr>
          <p:cNvSpPr txBox="1"/>
          <p:nvPr/>
        </p:nvSpPr>
        <p:spPr>
          <a:xfrm>
            <a:off x="426390" y="1212445"/>
            <a:ext cx="10778638" cy="558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b="1" dirty="0">
                <a:latin typeface="+mn-ea"/>
              </a:rPr>
              <a:t>자료검색 </a:t>
            </a:r>
            <a:r>
              <a:rPr lang="en-US" altLang="ko-KR" b="1" dirty="0">
                <a:latin typeface="+mn-ea"/>
              </a:rPr>
              <a:t>-&gt; </a:t>
            </a:r>
            <a:r>
              <a:rPr lang="ko-KR" altLang="en-US" b="1" dirty="0">
                <a:latin typeface="+mn-ea"/>
              </a:rPr>
              <a:t>전자자료 </a:t>
            </a:r>
            <a:r>
              <a:rPr lang="en-US" altLang="ko-KR" b="1" dirty="0">
                <a:latin typeface="+mn-ea"/>
              </a:rPr>
              <a:t>-&gt; </a:t>
            </a:r>
            <a:r>
              <a:rPr lang="ko-KR" altLang="en-US" b="1" dirty="0">
                <a:latin typeface="+mn-ea"/>
              </a:rPr>
              <a:t>학술</a:t>
            </a:r>
            <a:r>
              <a:rPr lang="en-US" altLang="ko-KR" b="1" dirty="0">
                <a:latin typeface="+mn-ea"/>
              </a:rPr>
              <a:t>DB</a:t>
            </a:r>
            <a:r>
              <a:rPr lang="ko-KR" altLang="en-US" b="1" dirty="0">
                <a:latin typeface="+mn-ea"/>
              </a:rPr>
              <a:t>를 클릭</a:t>
            </a:r>
            <a:endParaRPr lang="en-US" altLang="ko-KR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47532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8FE1AA71-50FF-4C82-8C4E-CA795A557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2798"/>
            <a:ext cx="12192000" cy="46752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10E5B01-A4D1-4AE4-B55A-5A4DF4D3D9F4}"/>
              </a:ext>
            </a:extLst>
          </p:cNvPr>
          <p:cNvSpPr txBox="1"/>
          <p:nvPr/>
        </p:nvSpPr>
        <p:spPr>
          <a:xfrm>
            <a:off x="426390" y="1070634"/>
            <a:ext cx="10778638" cy="12852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b="1" dirty="0">
                <a:latin typeface="+mn-ea"/>
              </a:rPr>
              <a:t>접속을 희망하는 출판사를 검색하거나 또는 가나다</a:t>
            </a:r>
            <a:r>
              <a:rPr lang="en-US" altLang="ko-KR" b="1" dirty="0">
                <a:latin typeface="+mn-ea"/>
              </a:rPr>
              <a:t>, ABC</a:t>
            </a:r>
            <a:r>
              <a:rPr lang="ko-KR" altLang="en-US" b="1" dirty="0">
                <a:latin typeface="+mn-ea"/>
              </a:rPr>
              <a:t>의 버튼을 클릭하여 출판사 리스트를 확인할 수 있음</a:t>
            </a:r>
            <a:r>
              <a:rPr lang="en-US" altLang="ko-KR" b="1" dirty="0">
                <a:latin typeface="+mn-ea"/>
              </a:rPr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b="1" dirty="0">
                <a:latin typeface="+mn-ea"/>
              </a:rPr>
              <a:t>아래 예시는 </a:t>
            </a:r>
            <a:r>
              <a:rPr lang="ko-KR" altLang="en-US" b="1" dirty="0" err="1">
                <a:latin typeface="+mn-ea"/>
              </a:rPr>
              <a:t>교보</a:t>
            </a:r>
            <a:r>
              <a:rPr lang="ko-KR" altLang="en-US" b="1" dirty="0">
                <a:latin typeface="+mn-ea"/>
              </a:rPr>
              <a:t> 스콜라에 접속하기 위해 </a:t>
            </a:r>
            <a:r>
              <a:rPr lang="en-US" altLang="ko-KR" b="1" dirty="0">
                <a:latin typeface="+mn-ea"/>
              </a:rPr>
              <a:t>‘</a:t>
            </a:r>
            <a:r>
              <a:rPr lang="ko-KR" altLang="en-US" b="1" dirty="0">
                <a:latin typeface="+mn-ea"/>
              </a:rPr>
              <a:t>사</a:t>
            </a:r>
            <a:r>
              <a:rPr lang="en-US" altLang="ko-KR" b="1" dirty="0">
                <a:latin typeface="+mn-ea"/>
              </a:rPr>
              <a:t>’ </a:t>
            </a:r>
            <a:r>
              <a:rPr lang="ko-KR" altLang="en-US" b="1" dirty="0">
                <a:latin typeface="+mn-ea"/>
              </a:rPr>
              <a:t>버튼을 클릭하여 스콜라</a:t>
            </a:r>
            <a:r>
              <a:rPr lang="en-US" altLang="ko-KR" b="1" dirty="0">
                <a:latin typeface="+mn-ea"/>
              </a:rPr>
              <a:t>(Scholar)</a:t>
            </a:r>
            <a:r>
              <a:rPr lang="ko-KR" altLang="en-US" b="1" dirty="0">
                <a:latin typeface="+mn-ea"/>
              </a:rPr>
              <a:t>를 찾은 사례임</a:t>
            </a:r>
            <a:r>
              <a:rPr lang="en-US" altLang="ko-KR" b="1" dirty="0">
                <a:latin typeface="+mn-ea"/>
              </a:rPr>
              <a:t>.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24EC7213-F6A8-4669-9D1E-65F0ACA6E8AC}"/>
              </a:ext>
            </a:extLst>
          </p:cNvPr>
          <p:cNvSpPr/>
          <p:nvPr/>
        </p:nvSpPr>
        <p:spPr>
          <a:xfrm>
            <a:off x="5815709" y="3321050"/>
            <a:ext cx="762663" cy="45847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D3FBA98B-66FC-4A2F-AD1A-6B3AE672C031}"/>
              </a:ext>
            </a:extLst>
          </p:cNvPr>
          <p:cNvSpPr/>
          <p:nvPr/>
        </p:nvSpPr>
        <p:spPr>
          <a:xfrm>
            <a:off x="2024759" y="6235700"/>
            <a:ext cx="1175641" cy="45847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7880A16-9D2A-4E80-9586-0CF2E3AEBAEE}"/>
              </a:ext>
            </a:extLst>
          </p:cNvPr>
          <p:cNvSpPr txBox="1"/>
          <p:nvPr/>
        </p:nvSpPr>
        <p:spPr>
          <a:xfrm>
            <a:off x="2151644" y="5580354"/>
            <a:ext cx="8090791" cy="4140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출판사 명칭인 스콜라</a:t>
            </a: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(Scholar)</a:t>
            </a: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를 클릭하면 새창에서 출판사 논문검색 사이트로 이동</a:t>
            </a:r>
          </a:p>
        </p:txBody>
      </p:sp>
    </p:spTree>
    <p:extLst>
      <p:ext uri="{BB962C8B-B14F-4D97-AF65-F5344CB8AC3E}">
        <p14:creationId xmlns:p14="http://schemas.microsoft.com/office/powerpoint/2010/main" val="9931701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3C4C6689-AC84-45DD-A2D1-114BC01F8D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542" y="801640"/>
            <a:ext cx="8539458" cy="605636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502B6BC3-D332-4D80-BFF3-0B65F3377E5D}"/>
              </a:ext>
            </a:extLst>
          </p:cNvPr>
          <p:cNvSpPr/>
          <p:nvPr/>
        </p:nvSpPr>
        <p:spPr>
          <a:xfrm>
            <a:off x="8063609" y="801640"/>
            <a:ext cx="1442341" cy="59663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AF5D16D-5305-4117-8D15-925AA07CD699}"/>
              </a:ext>
            </a:extLst>
          </p:cNvPr>
          <p:cNvSpPr txBox="1"/>
          <p:nvPr/>
        </p:nvSpPr>
        <p:spPr>
          <a:xfrm>
            <a:off x="3876875" y="1785887"/>
            <a:ext cx="8090791" cy="15220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가톨릭대학교 중앙도서관을 경유해서 접속하면 로그인 정보에 </a:t>
            </a: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‘</a:t>
            </a: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가톨릭대학교</a:t>
            </a: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성심</a:t>
            </a: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)</a:t>
            </a: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님 환영합니다</a:t>
            </a: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’ </a:t>
            </a: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라는 문구와 함께 로그인이 되어 있는 것을 확인할 수 있음</a:t>
            </a: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.</a:t>
            </a:r>
            <a:br>
              <a:rPr lang="en-US" altLang="ko-KR" sz="1600" dirty="0">
                <a:solidFill>
                  <a:srgbClr val="FF0000"/>
                </a:solidFill>
                <a:latin typeface="+mn-ea"/>
              </a:rPr>
            </a:b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(KISS,</a:t>
            </a: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DBPIA,</a:t>
            </a: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e-article </a:t>
            </a: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모두 동일</a:t>
            </a: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600" dirty="0">
                <a:solidFill>
                  <a:srgbClr val="FF0000"/>
                </a:solidFill>
                <a:latin typeface="+mn-ea"/>
              </a:rPr>
              <a:t>이러한 접근을 통해 학교 외부에서도 학술지 논문을 무료로 이용할 수 있음</a:t>
            </a:r>
            <a:r>
              <a:rPr lang="en-US" altLang="ko-KR" sz="1600" dirty="0">
                <a:solidFill>
                  <a:srgbClr val="FF0000"/>
                </a:solidFill>
                <a:latin typeface="+mn-ea"/>
              </a:rPr>
              <a:t>.</a:t>
            </a:r>
            <a:endParaRPr lang="ko-KR" altLang="en-US" sz="1600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204455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F760B259-FEB4-4F79-8C38-AA76B761D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767" y="801640"/>
            <a:ext cx="10226233" cy="60563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27E4A29-C4D9-4AA7-94D8-7A564A258536}"/>
              </a:ext>
            </a:extLst>
          </p:cNvPr>
          <p:cNvSpPr txBox="1"/>
          <p:nvPr/>
        </p:nvSpPr>
        <p:spPr>
          <a:xfrm>
            <a:off x="4357393" y="975621"/>
            <a:ext cx="5309122" cy="4140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err="1">
                <a:solidFill>
                  <a:srgbClr val="FF0000"/>
                </a:solidFill>
                <a:latin typeface="+mn-ea"/>
              </a:rPr>
              <a:t>교보</a:t>
            </a:r>
            <a:r>
              <a:rPr lang="ko-KR" altLang="en-US" sz="1600" b="1" dirty="0">
                <a:solidFill>
                  <a:srgbClr val="FF0000"/>
                </a:solidFill>
                <a:latin typeface="+mn-ea"/>
              </a:rPr>
              <a:t> 스콜라에서 학습동기를 검색한 결과 창 예시</a:t>
            </a:r>
          </a:p>
        </p:txBody>
      </p:sp>
    </p:spTree>
    <p:extLst>
      <p:ext uri="{BB962C8B-B14F-4D97-AF65-F5344CB8AC3E}">
        <p14:creationId xmlns:p14="http://schemas.microsoft.com/office/powerpoint/2010/main" val="31309593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FE5FD60-E632-4BD2-ACC4-68909C0094AA}"/>
              </a:ext>
            </a:extLst>
          </p:cNvPr>
          <p:cNvSpPr txBox="1"/>
          <p:nvPr/>
        </p:nvSpPr>
        <p:spPr>
          <a:xfrm>
            <a:off x="498962" y="1268555"/>
            <a:ext cx="5591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Google Scholar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를 통한 학술지 논문 검색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9DE03C7B-5654-4FD7-929C-315021DADAB3}"/>
              </a:ext>
            </a:extLst>
          </p:cNvPr>
          <p:cNvSpPr txBox="1"/>
          <p:nvPr/>
        </p:nvSpPr>
        <p:spPr>
          <a:xfrm>
            <a:off x="498962" y="1933413"/>
            <a:ext cx="11108838" cy="1112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ko-KR" b="1" dirty="0">
                <a:latin typeface="+mn-ea"/>
              </a:rPr>
              <a:t>Google</a:t>
            </a:r>
            <a:r>
              <a:rPr lang="ko-KR" altLang="en-US" b="1" dirty="0">
                <a:latin typeface="+mn-ea"/>
              </a:rPr>
              <a:t>에서</a:t>
            </a:r>
            <a:r>
              <a:rPr lang="en-US" altLang="ko-KR" b="1" dirty="0">
                <a:latin typeface="+mn-ea"/>
              </a:rPr>
              <a:t> </a:t>
            </a:r>
            <a:r>
              <a:rPr lang="ko-KR" altLang="en-US" b="1" dirty="0">
                <a:latin typeface="+mn-ea"/>
              </a:rPr>
              <a:t>운영하고 있는 </a:t>
            </a:r>
            <a:r>
              <a:rPr lang="en-US" altLang="ko-KR" b="1" dirty="0">
                <a:latin typeface="+mn-ea"/>
              </a:rPr>
              <a:t>Google Scholar </a:t>
            </a:r>
            <a:r>
              <a:rPr lang="ko-KR" altLang="en-US" b="1" dirty="0">
                <a:latin typeface="+mn-ea"/>
              </a:rPr>
              <a:t>페이지에서 대한민국 및 해외 학술 논문을 쉽게 검색 가능</a:t>
            </a:r>
            <a:endParaRPr lang="en-US" altLang="ko-KR" b="1" dirty="0">
              <a:latin typeface="+mn-ea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b="1" dirty="0">
                <a:latin typeface="+mn-ea"/>
              </a:rPr>
              <a:t>주소 </a:t>
            </a:r>
            <a:r>
              <a:rPr lang="en-US" altLang="ko-KR" b="1" dirty="0">
                <a:latin typeface="+mn-ea"/>
              </a:rPr>
              <a:t>: https://scholar.google.com/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0F5F6612-3144-4676-8696-82453CD67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21049"/>
            <a:ext cx="12192000" cy="353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789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FE5FD60-E632-4BD2-ACC4-68909C0094AA}"/>
              </a:ext>
            </a:extLst>
          </p:cNvPr>
          <p:cNvSpPr txBox="1"/>
          <p:nvPr/>
        </p:nvSpPr>
        <p:spPr>
          <a:xfrm>
            <a:off x="498962" y="1268555"/>
            <a:ext cx="5591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Google Scholar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를 통한 학술지 논문 검색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372DAC58-0140-4FC9-9E45-5205830E8C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813"/>
          <a:stretch/>
        </p:blipFill>
        <p:spPr>
          <a:xfrm>
            <a:off x="127000" y="2894983"/>
            <a:ext cx="5969000" cy="363281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07B56F8-CBB9-49CC-A4C5-FF6C389E1BB6}"/>
              </a:ext>
            </a:extLst>
          </p:cNvPr>
          <p:cNvSpPr txBox="1"/>
          <p:nvPr/>
        </p:nvSpPr>
        <p:spPr>
          <a:xfrm>
            <a:off x="312981" y="2059818"/>
            <a:ext cx="5597038" cy="1112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ko-KR" altLang="en-US" b="1" dirty="0">
                <a:latin typeface="+mn-ea"/>
              </a:rPr>
              <a:t>검색창에서 원하는 단어 또는 문장을 입력하여 검색</a:t>
            </a:r>
            <a:r>
              <a:rPr lang="en-US" altLang="ko-KR" b="1" dirty="0">
                <a:latin typeface="+mn-ea"/>
              </a:rPr>
              <a:t/>
            </a:r>
            <a:br>
              <a:rPr lang="en-US" altLang="ko-KR" b="1" dirty="0">
                <a:latin typeface="+mn-ea"/>
              </a:rPr>
            </a:br>
            <a:r>
              <a:rPr lang="ko-KR" altLang="en-US" b="1" dirty="0">
                <a:latin typeface="+mn-ea"/>
              </a:rPr>
              <a:t>예</a:t>
            </a:r>
            <a:r>
              <a:rPr lang="en-US" altLang="ko-KR" b="1" dirty="0">
                <a:latin typeface="+mn-ea"/>
              </a:rPr>
              <a:t>) learning motivation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4D5AD782-EFCA-42A7-91E9-34BEE6ED1EC5}"/>
              </a:ext>
            </a:extLst>
          </p:cNvPr>
          <p:cNvSpPr/>
          <p:nvPr/>
        </p:nvSpPr>
        <p:spPr>
          <a:xfrm>
            <a:off x="786509" y="4535440"/>
            <a:ext cx="1442341" cy="59663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7A1F213A-47DA-44F8-842D-483C35DF4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300" y="3240860"/>
            <a:ext cx="5638800" cy="325800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2095FD06-C9BB-4ABF-97B0-3ACDB92831B3}"/>
              </a:ext>
            </a:extLst>
          </p:cNvPr>
          <p:cNvSpPr txBox="1"/>
          <p:nvPr/>
        </p:nvSpPr>
        <p:spPr>
          <a:xfrm>
            <a:off x="6281981" y="2059818"/>
            <a:ext cx="5597038" cy="1112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ko-KR" b="1" dirty="0">
                <a:latin typeface="+mn-ea"/>
              </a:rPr>
              <a:t>+ </a:t>
            </a:r>
            <a:r>
              <a:rPr lang="ko-KR" altLang="en-US" b="1" dirty="0">
                <a:latin typeface="+mn-ea"/>
              </a:rPr>
              <a:t>기호를 사용하여 두 단어가 결합된 논문 검색 가능</a:t>
            </a:r>
            <a:r>
              <a:rPr lang="en-US" altLang="ko-KR" b="1" dirty="0">
                <a:latin typeface="+mn-ea"/>
              </a:rPr>
              <a:t/>
            </a:r>
            <a:br>
              <a:rPr lang="en-US" altLang="ko-KR" b="1" dirty="0">
                <a:latin typeface="+mn-ea"/>
              </a:rPr>
            </a:br>
            <a:r>
              <a:rPr lang="ko-KR" altLang="en-US" b="1" dirty="0">
                <a:latin typeface="+mn-ea"/>
              </a:rPr>
              <a:t>예</a:t>
            </a:r>
            <a:r>
              <a:rPr lang="en-US" altLang="ko-KR" b="1" dirty="0">
                <a:latin typeface="+mn-ea"/>
              </a:rPr>
              <a:t>) learning motivation + adult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364C048A-419D-4033-8FEF-27BDA7D5F50A}"/>
              </a:ext>
            </a:extLst>
          </p:cNvPr>
          <p:cNvSpPr/>
          <p:nvPr/>
        </p:nvSpPr>
        <p:spPr>
          <a:xfrm>
            <a:off x="6857109" y="4535440"/>
            <a:ext cx="1715391" cy="59663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7721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6569266-4102-A4D0-D514-6FC99D8DB31A}"/>
              </a:ext>
            </a:extLst>
          </p:cNvPr>
          <p:cNvSpPr txBox="1"/>
          <p:nvPr/>
        </p:nvSpPr>
        <p:spPr>
          <a:xfrm>
            <a:off x="371500" y="2066417"/>
            <a:ext cx="10956900" cy="3882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+mn-ea"/>
              </a:rPr>
              <a:t>선행연구를 검토 함으로써 관심 있는 주제와 관련하여 이전 연구와의 차별성을 확보할 수 있음</a:t>
            </a:r>
            <a:r>
              <a:rPr lang="en-US" altLang="ko-KR" dirty="0">
                <a:latin typeface="+mn-ea"/>
              </a:rPr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+mn-ea"/>
              </a:rPr>
              <a:t>학위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학술지 논문 등 다양한 선행연구를 분석하여 연구자 논문의 독창성과 가치를 강조할 수 있음</a:t>
            </a:r>
            <a:r>
              <a:rPr lang="en-US" altLang="ko-KR" dirty="0">
                <a:latin typeface="+mn-ea"/>
              </a:rPr>
              <a:t>. </a:t>
            </a:r>
            <a:br>
              <a:rPr lang="en-US" altLang="ko-KR" dirty="0">
                <a:latin typeface="+mn-ea"/>
              </a:rPr>
            </a:br>
            <a:r>
              <a:rPr lang="en-US" altLang="ko-KR" dirty="0">
                <a:latin typeface="+mn-ea"/>
              </a:rPr>
              <a:t>- 1</a:t>
            </a:r>
            <a:r>
              <a:rPr lang="ko-KR" altLang="en-US" dirty="0">
                <a:latin typeface="+mn-ea"/>
              </a:rPr>
              <a:t>장에서 학위논문은 독창성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창의성</a:t>
            </a:r>
            <a:r>
              <a:rPr lang="en-US" altLang="ko-KR" dirty="0">
                <a:latin typeface="+mn-ea"/>
              </a:rPr>
              <a:t>)</a:t>
            </a:r>
            <a:r>
              <a:rPr lang="ko-KR" altLang="en-US" dirty="0">
                <a:latin typeface="+mn-ea"/>
              </a:rPr>
              <a:t>과 가치를 가져야 함을 확인</a:t>
            </a:r>
            <a:endParaRPr lang="en-US" altLang="ko-KR" dirty="0">
              <a:latin typeface="+mn-ea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+mn-ea"/>
              </a:rPr>
              <a:t>이론과 선행연구의 결과를 비교하고 검토함으로써 기존 연구가 확인하지 못한 틈</a:t>
            </a:r>
            <a:r>
              <a:rPr lang="en-US" altLang="ko-KR" dirty="0">
                <a:latin typeface="+mn-ea"/>
              </a:rPr>
              <a:t>(crack)</a:t>
            </a:r>
            <a:r>
              <a:rPr lang="ko-KR" altLang="en-US" dirty="0">
                <a:latin typeface="+mn-ea"/>
              </a:rPr>
              <a:t>을 찾아내는 것이 중요함</a:t>
            </a:r>
            <a:r>
              <a:rPr lang="en-US" altLang="ko-KR" dirty="0">
                <a:latin typeface="+mn-ea"/>
              </a:rPr>
              <a:t>.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+mn-ea"/>
              </a:rPr>
              <a:t>따라서 선행연구 분석을 위해 관심 있는 주제와 관련된 논문들을 어떻게 찾고 정리할 수 있는지 이해하는 것이 필요함</a:t>
            </a:r>
            <a:r>
              <a:rPr lang="en-US" altLang="ko-KR" dirty="0">
                <a:latin typeface="+mn-ea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381C754-6A19-9CF7-33A9-EB0BD5D29AC1}"/>
              </a:ext>
            </a:extLst>
          </p:cNvPr>
          <p:cNvSpPr txBox="1"/>
          <p:nvPr/>
        </p:nvSpPr>
        <p:spPr>
          <a:xfrm>
            <a:off x="661565" y="1268555"/>
            <a:ext cx="2291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선행연구 중요성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6" name="Picture 2" descr="가톨릭대학교 로고">
            <a:extLst>
              <a:ext uri="{FF2B5EF4-FFF2-40B4-BE49-F238E27FC236}">
                <a16:creationId xmlns="" xmlns:a16="http://schemas.microsoft.com/office/drawing/2014/main" id="{05980902-5AED-4238-963B-9F0D3AF0F2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7" b="27268"/>
          <a:stretch/>
        </p:blipFill>
        <p:spPr bwMode="auto">
          <a:xfrm>
            <a:off x="9619488" y="6248221"/>
            <a:ext cx="2572512" cy="52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1000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FE5FD60-E632-4BD2-ACC4-68909C0094AA}"/>
              </a:ext>
            </a:extLst>
          </p:cNvPr>
          <p:cNvSpPr txBox="1"/>
          <p:nvPr/>
        </p:nvSpPr>
        <p:spPr>
          <a:xfrm>
            <a:off x="498962" y="1268555"/>
            <a:ext cx="5591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Google Scholar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를 통한 학술지 논문 검색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6DFC2488-4400-430D-AF22-C87D211D9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450" y="3030606"/>
            <a:ext cx="7785100" cy="34294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1944A89B-5A7B-48CF-B785-3924DF70A6D9}"/>
              </a:ext>
            </a:extLst>
          </p:cNvPr>
          <p:cNvSpPr txBox="1"/>
          <p:nvPr/>
        </p:nvSpPr>
        <p:spPr>
          <a:xfrm>
            <a:off x="338380" y="1945518"/>
            <a:ext cx="11371019" cy="869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b="1" dirty="0">
                <a:latin typeface="+mn-ea"/>
              </a:rPr>
              <a:t>특정 단어가 필수적으로 포함된 결과만 보고 싶다면 핵심 단어에 따옴표</a:t>
            </a:r>
            <a:r>
              <a:rPr lang="en-US" altLang="ko-KR" b="1" dirty="0">
                <a:latin typeface="+mn-ea"/>
              </a:rPr>
              <a:t>(“ “)</a:t>
            </a:r>
            <a:r>
              <a:rPr lang="ko-KR" altLang="en-US" b="1" dirty="0">
                <a:latin typeface="+mn-ea"/>
              </a:rPr>
              <a:t>를 넣고 검색</a:t>
            </a:r>
            <a:r>
              <a:rPr lang="en-US" altLang="ko-KR" b="1" dirty="0">
                <a:latin typeface="+mn-ea"/>
              </a:rPr>
              <a:t/>
            </a:r>
            <a:br>
              <a:rPr lang="en-US" altLang="ko-KR" b="1" dirty="0">
                <a:latin typeface="+mn-ea"/>
              </a:rPr>
            </a:br>
            <a:r>
              <a:rPr lang="ko-KR" altLang="en-US" b="1" dirty="0">
                <a:latin typeface="+mn-ea"/>
              </a:rPr>
              <a:t>예</a:t>
            </a:r>
            <a:r>
              <a:rPr lang="en-US" altLang="ko-KR" b="1" dirty="0">
                <a:latin typeface="+mn-ea"/>
              </a:rPr>
              <a:t>) learning motivation “theory” -&gt; theory</a:t>
            </a:r>
            <a:r>
              <a:rPr lang="ko-KR" altLang="en-US" b="1" dirty="0">
                <a:latin typeface="+mn-ea"/>
              </a:rPr>
              <a:t>가 꼭 들어간 결과만 도출</a:t>
            </a:r>
            <a:r>
              <a:rPr lang="en-US" altLang="ko-KR" b="1" dirty="0">
                <a:latin typeface="+mn-ea"/>
              </a:rPr>
              <a:t> 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064D37E1-2F64-43ED-AAEA-BAB02244518B}"/>
              </a:ext>
            </a:extLst>
          </p:cNvPr>
          <p:cNvSpPr/>
          <p:nvPr/>
        </p:nvSpPr>
        <p:spPr>
          <a:xfrm>
            <a:off x="2753212" y="4362761"/>
            <a:ext cx="2491888" cy="59663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25457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ko-KR" altLang="en-US" sz="2400" dirty="0"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386E99AC-715B-4A17-81E2-EDA3A74FB1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073" y="0"/>
            <a:ext cx="9858927" cy="685800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C8FB2B62-FC74-4F57-A82A-FF6FD04CA4A4}"/>
              </a:ext>
            </a:extLst>
          </p:cNvPr>
          <p:cNvSpPr/>
          <p:nvPr/>
        </p:nvSpPr>
        <p:spPr>
          <a:xfrm>
            <a:off x="2462909" y="1017540"/>
            <a:ext cx="1442341" cy="383386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5E629C8-B335-4C16-BCA9-C2E8D225F2DF}"/>
              </a:ext>
            </a:extLst>
          </p:cNvPr>
          <p:cNvSpPr txBox="1"/>
          <p:nvPr/>
        </p:nvSpPr>
        <p:spPr>
          <a:xfrm>
            <a:off x="9473678" y="4435901"/>
            <a:ext cx="2324622" cy="20621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600" b="1" dirty="0">
                <a:solidFill>
                  <a:srgbClr val="FF0000"/>
                </a:solidFill>
                <a:latin typeface="+mn-ea"/>
              </a:rPr>
              <a:t>오른쪽에 </a:t>
            </a:r>
            <a:r>
              <a:rPr lang="en-US" altLang="ko-KR" sz="1600" b="1" dirty="0">
                <a:solidFill>
                  <a:srgbClr val="FF0000"/>
                </a:solidFill>
                <a:latin typeface="+mn-ea"/>
              </a:rPr>
              <a:t>PDF </a:t>
            </a:r>
            <a:r>
              <a:rPr lang="ko-KR" altLang="en-US" sz="1600" b="1" dirty="0">
                <a:solidFill>
                  <a:srgbClr val="FF0000"/>
                </a:solidFill>
                <a:latin typeface="+mn-ea"/>
              </a:rPr>
              <a:t>표시가 있는 논문들은 무료로 확인 가능</a:t>
            </a:r>
            <a:endParaRPr lang="en-US" altLang="ko-KR" sz="1600" b="1" dirty="0">
              <a:solidFill>
                <a:srgbClr val="FF0000"/>
              </a:solidFill>
              <a:latin typeface="+mn-ea"/>
            </a:endParaRPr>
          </a:p>
          <a:p>
            <a:pPr algn="ctr"/>
            <a:endParaRPr lang="en-US" altLang="ko-KR" sz="1600" b="1" dirty="0">
              <a:solidFill>
                <a:srgbClr val="FF0000"/>
              </a:solidFill>
              <a:latin typeface="+mn-ea"/>
            </a:endParaRPr>
          </a:p>
          <a:p>
            <a:pPr algn="ctr"/>
            <a:r>
              <a:rPr lang="en-US" altLang="ko-KR" sz="1600" b="1" dirty="0">
                <a:solidFill>
                  <a:srgbClr val="FF0000"/>
                </a:solidFill>
                <a:latin typeface="+mn-ea"/>
              </a:rPr>
              <a:t>PDF </a:t>
            </a:r>
            <a:r>
              <a:rPr lang="ko-KR" altLang="en-US" sz="1600" b="1" dirty="0">
                <a:solidFill>
                  <a:srgbClr val="FF0000"/>
                </a:solidFill>
                <a:latin typeface="+mn-ea"/>
              </a:rPr>
              <a:t>표시가 없는 논문들은 출판사 제휴가 된 경우 교내 인터넷 </a:t>
            </a:r>
            <a:r>
              <a:rPr lang="ko-KR" altLang="en-US" sz="1600" b="1" dirty="0" err="1">
                <a:solidFill>
                  <a:srgbClr val="FF0000"/>
                </a:solidFill>
                <a:latin typeface="+mn-ea"/>
              </a:rPr>
              <a:t>접속시</a:t>
            </a:r>
            <a:r>
              <a:rPr lang="ko-KR" altLang="en-US" sz="1600" b="1" dirty="0">
                <a:solidFill>
                  <a:srgbClr val="FF0000"/>
                </a:solidFill>
                <a:latin typeface="+mn-ea"/>
              </a:rPr>
              <a:t> 무료 이용 가능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BD4D8519-646D-4DF6-98D4-987E009154BD}"/>
              </a:ext>
            </a:extLst>
          </p:cNvPr>
          <p:cNvSpPr/>
          <p:nvPr/>
        </p:nvSpPr>
        <p:spPr>
          <a:xfrm>
            <a:off x="4333536" y="3163840"/>
            <a:ext cx="7464764" cy="114146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/>
              <a:t>ㅋ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80782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FE5FD60-E632-4BD2-ACC4-68909C0094AA}"/>
              </a:ext>
            </a:extLst>
          </p:cNvPr>
          <p:cNvSpPr txBox="1"/>
          <p:nvPr/>
        </p:nvSpPr>
        <p:spPr>
          <a:xfrm>
            <a:off x="498962" y="1268555"/>
            <a:ext cx="5591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Google Scholar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를 통한 학술지 논문 검색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5270C68C-03F1-45A0-828B-8C58E0D00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1641"/>
            <a:ext cx="12192000" cy="605636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3C4E9A55-DB94-4E45-AEEF-952B9A592B34}"/>
              </a:ext>
            </a:extLst>
          </p:cNvPr>
          <p:cNvSpPr/>
          <p:nvPr/>
        </p:nvSpPr>
        <p:spPr>
          <a:xfrm>
            <a:off x="4625636" y="3829821"/>
            <a:ext cx="1063964" cy="461665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/>
              <a:t>ㅋ</a:t>
            </a:r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643323F-6B4C-4641-AF9B-EAA6A02F1D80}"/>
              </a:ext>
            </a:extLst>
          </p:cNvPr>
          <p:cNvSpPr txBox="1"/>
          <p:nvPr/>
        </p:nvSpPr>
        <p:spPr>
          <a:xfrm>
            <a:off x="4939778" y="3116822"/>
            <a:ext cx="5105922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0000"/>
                </a:solidFill>
                <a:latin typeface="+mn-ea"/>
              </a:rPr>
              <a:t>논문을 클릭하게 되면 해당 출판사로 이동하게 되며</a:t>
            </a:r>
            <a:r>
              <a:rPr lang="en-US" altLang="ko-KR" sz="1600" b="1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sz="1600" b="1" dirty="0">
                <a:solidFill>
                  <a:srgbClr val="FF0000"/>
                </a:solidFill>
                <a:latin typeface="+mn-ea"/>
              </a:rPr>
              <a:t>제휴가 된 경우 </a:t>
            </a:r>
            <a:r>
              <a:rPr lang="en-US" altLang="ko-KR" sz="1600" b="1" dirty="0">
                <a:solidFill>
                  <a:srgbClr val="FF0000"/>
                </a:solidFill>
                <a:latin typeface="+mn-ea"/>
              </a:rPr>
              <a:t>PDF </a:t>
            </a:r>
            <a:r>
              <a:rPr lang="ko-KR" altLang="en-US" sz="1600" b="1" dirty="0">
                <a:solidFill>
                  <a:srgbClr val="FF0000"/>
                </a:solidFill>
                <a:latin typeface="+mn-ea"/>
              </a:rPr>
              <a:t>다운이 가능</a:t>
            </a:r>
          </a:p>
        </p:txBody>
      </p:sp>
    </p:spTree>
    <p:extLst>
      <p:ext uri="{BB962C8B-B14F-4D97-AF65-F5344CB8AC3E}">
        <p14:creationId xmlns:p14="http://schemas.microsoft.com/office/powerpoint/2010/main" val="16400256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FA53F300-4674-4377-928A-460A64DA4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628"/>
            <a:ext cx="12192000" cy="67043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80FEFD8-E490-4DF3-AAFB-0B984717EBDB}"/>
              </a:ext>
            </a:extLst>
          </p:cNvPr>
          <p:cNvSpPr txBox="1"/>
          <p:nvPr/>
        </p:nvSpPr>
        <p:spPr>
          <a:xfrm>
            <a:off x="3847578" y="1300722"/>
            <a:ext cx="7988822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0000"/>
                </a:solidFill>
                <a:latin typeface="+mn-ea"/>
              </a:rPr>
              <a:t>학교 밖에서 해외논문을 검색하고 싶을 때 국내 학술</a:t>
            </a:r>
            <a:r>
              <a:rPr lang="en-US" altLang="ko-KR" sz="1600" b="1" dirty="0">
                <a:solidFill>
                  <a:srgbClr val="FF0000"/>
                </a:solidFill>
                <a:latin typeface="+mn-ea"/>
              </a:rPr>
              <a:t>DB</a:t>
            </a:r>
            <a:r>
              <a:rPr lang="ko-KR" altLang="en-US" sz="1600" b="1" dirty="0">
                <a:solidFill>
                  <a:srgbClr val="FF0000"/>
                </a:solidFill>
                <a:latin typeface="+mn-ea"/>
              </a:rPr>
              <a:t>와 동일하게 도서관 홈페이지를 로그인하고 학술 </a:t>
            </a:r>
            <a:r>
              <a:rPr lang="en-US" altLang="ko-KR" sz="1600" b="1" dirty="0">
                <a:solidFill>
                  <a:srgbClr val="FF0000"/>
                </a:solidFill>
                <a:latin typeface="+mn-ea"/>
              </a:rPr>
              <a:t>DB</a:t>
            </a:r>
            <a:r>
              <a:rPr lang="ko-KR" altLang="en-US" sz="1600" b="1" dirty="0">
                <a:solidFill>
                  <a:srgbClr val="FF0000"/>
                </a:solidFill>
                <a:latin typeface="+mn-ea"/>
              </a:rPr>
              <a:t>에서 해외 학술지 </a:t>
            </a:r>
            <a:r>
              <a:rPr lang="en-US" altLang="ko-KR" sz="1600" b="1" dirty="0">
                <a:solidFill>
                  <a:srgbClr val="FF0000"/>
                </a:solidFill>
                <a:latin typeface="+mn-ea"/>
              </a:rPr>
              <a:t>DB</a:t>
            </a:r>
            <a:r>
              <a:rPr lang="ko-KR" altLang="en-US" sz="1600" b="1" dirty="0">
                <a:solidFill>
                  <a:srgbClr val="FF0000"/>
                </a:solidFill>
                <a:latin typeface="+mn-ea"/>
              </a:rPr>
              <a:t>에 접속하면 이용 가능</a:t>
            </a:r>
          </a:p>
        </p:txBody>
      </p:sp>
    </p:spTree>
    <p:extLst>
      <p:ext uri="{BB962C8B-B14F-4D97-AF65-F5344CB8AC3E}">
        <p14:creationId xmlns:p14="http://schemas.microsoft.com/office/powerpoint/2010/main" val="10915904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FE5FD60-E632-4BD2-ACC4-68909C0094AA}"/>
              </a:ext>
            </a:extLst>
          </p:cNvPr>
          <p:cNvSpPr txBox="1"/>
          <p:nvPr/>
        </p:nvSpPr>
        <p:spPr>
          <a:xfrm>
            <a:off x="495289" y="1268555"/>
            <a:ext cx="3416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해외 학술지 검색 사이트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5EF144B-896E-420F-9B7C-CCFB2282D8D4}"/>
              </a:ext>
            </a:extLst>
          </p:cNvPr>
          <p:cNvSpPr txBox="1"/>
          <p:nvPr/>
        </p:nvSpPr>
        <p:spPr>
          <a:xfrm>
            <a:off x="498962" y="1933413"/>
            <a:ext cx="11108838" cy="1112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b="1" dirty="0">
                <a:latin typeface="+mn-ea"/>
              </a:rPr>
              <a:t>구글 스콜라를 통해 검색하는 방법 외 교육학에서 유명한 학술지 </a:t>
            </a:r>
            <a:r>
              <a:rPr lang="en-US" altLang="ko-KR" b="1" dirty="0">
                <a:latin typeface="+mn-ea"/>
              </a:rPr>
              <a:t>DB</a:t>
            </a:r>
            <a:r>
              <a:rPr lang="ko-KR" altLang="en-US" b="1" dirty="0">
                <a:latin typeface="+mn-ea"/>
              </a:rPr>
              <a:t>는 </a:t>
            </a:r>
            <a:r>
              <a:rPr lang="en-US" altLang="ko-KR" b="1" dirty="0">
                <a:latin typeface="+mn-ea"/>
              </a:rPr>
              <a:t>ERIC</a:t>
            </a:r>
            <a:r>
              <a:rPr lang="ko-KR" altLang="en-US" b="1" dirty="0">
                <a:latin typeface="+mn-ea"/>
              </a:rPr>
              <a:t>이 있음</a:t>
            </a:r>
            <a:r>
              <a:rPr lang="en-US" altLang="ko-KR" b="1" dirty="0">
                <a:latin typeface="+mn-ea"/>
              </a:rPr>
              <a:t>.</a:t>
            </a:r>
            <a:br>
              <a:rPr lang="en-US" altLang="ko-KR" b="1" dirty="0">
                <a:latin typeface="+mn-ea"/>
              </a:rPr>
            </a:br>
            <a:r>
              <a:rPr lang="en-US" altLang="ko-KR" b="1" dirty="0">
                <a:latin typeface="+mn-ea"/>
              </a:rPr>
              <a:t>ERIC(Educational Resources Information Center) : https://eric.ed.gov/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7A28B78B-A0E5-4647-BBF7-B793A8ACF9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331" y="3248770"/>
            <a:ext cx="10054169" cy="353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132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6569266-4102-A4D0-D514-6FC99D8DB31A}"/>
              </a:ext>
            </a:extLst>
          </p:cNvPr>
          <p:cNvSpPr txBox="1"/>
          <p:nvPr/>
        </p:nvSpPr>
        <p:spPr>
          <a:xfrm>
            <a:off x="371500" y="1868083"/>
            <a:ext cx="10956900" cy="222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+mn-ea"/>
              </a:rPr>
              <a:t>관심 주제에 대한 선행연구들을 충분히 검색하고 수집했다면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선행연구들을 체계적으로 정리하여 분석하는 과정이 필요</a:t>
            </a:r>
            <a:endParaRPr lang="en-US" altLang="ko-KR" dirty="0">
              <a:latin typeface="+mn-ea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+mn-ea"/>
              </a:rPr>
              <a:t>선행연구를 정리하는 공식적인 틀은 없지만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연구대상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핵심 변인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양적연구</a:t>
            </a:r>
            <a:r>
              <a:rPr lang="en-US" altLang="ko-KR" dirty="0">
                <a:latin typeface="+mn-ea"/>
              </a:rPr>
              <a:t>), </a:t>
            </a:r>
            <a:r>
              <a:rPr lang="ko-KR" altLang="en-US" dirty="0">
                <a:latin typeface="+mn-ea"/>
              </a:rPr>
              <a:t>분석방법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통계</a:t>
            </a:r>
            <a:r>
              <a:rPr lang="en-US" altLang="ko-KR" dirty="0">
                <a:latin typeface="+mn-ea"/>
              </a:rPr>
              <a:t>), </a:t>
            </a:r>
            <a:r>
              <a:rPr lang="ko-KR" altLang="en-US" dirty="0">
                <a:latin typeface="+mn-ea"/>
              </a:rPr>
              <a:t>주요 연구 결과 및 시사점을 중심으로 엑셀 등의 정리 틀을 활용하는 것을 추천</a:t>
            </a:r>
            <a:endParaRPr lang="en-US" altLang="ko-KR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381C754-6A19-9CF7-33A9-EB0BD5D29AC1}"/>
              </a:ext>
            </a:extLst>
          </p:cNvPr>
          <p:cNvSpPr txBox="1"/>
          <p:nvPr/>
        </p:nvSpPr>
        <p:spPr>
          <a:xfrm>
            <a:off x="805835" y="1190322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선행연구 정리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aphicFrame>
        <p:nvGraphicFramePr>
          <p:cNvPr id="3" name="표 2">
            <a:extLst>
              <a:ext uri="{FF2B5EF4-FFF2-40B4-BE49-F238E27FC236}">
                <a16:creationId xmlns="" xmlns:a16="http://schemas.microsoft.com/office/drawing/2014/main" id="{78D468CC-22D9-4A3A-BBB7-36F454F882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54683"/>
              </p:ext>
            </p:extLst>
          </p:nvPr>
        </p:nvGraphicFramePr>
        <p:xfrm>
          <a:off x="635462" y="4476925"/>
          <a:ext cx="10956904" cy="2220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9613">
                  <a:extLst>
                    <a:ext uri="{9D8B030D-6E8A-4147-A177-3AD203B41FA5}">
                      <a16:colId xmlns="" xmlns:a16="http://schemas.microsoft.com/office/drawing/2014/main" val="3059232942"/>
                    </a:ext>
                  </a:extLst>
                </a:gridCol>
                <a:gridCol w="1369613">
                  <a:extLst>
                    <a:ext uri="{9D8B030D-6E8A-4147-A177-3AD203B41FA5}">
                      <a16:colId xmlns="" xmlns:a16="http://schemas.microsoft.com/office/drawing/2014/main" val="4146333296"/>
                    </a:ext>
                  </a:extLst>
                </a:gridCol>
                <a:gridCol w="1369613">
                  <a:extLst>
                    <a:ext uri="{9D8B030D-6E8A-4147-A177-3AD203B41FA5}">
                      <a16:colId xmlns="" xmlns:a16="http://schemas.microsoft.com/office/drawing/2014/main" val="2418062993"/>
                    </a:ext>
                  </a:extLst>
                </a:gridCol>
                <a:gridCol w="1369613">
                  <a:extLst>
                    <a:ext uri="{9D8B030D-6E8A-4147-A177-3AD203B41FA5}">
                      <a16:colId xmlns="" xmlns:a16="http://schemas.microsoft.com/office/drawing/2014/main" val="1908250350"/>
                    </a:ext>
                  </a:extLst>
                </a:gridCol>
                <a:gridCol w="1369613">
                  <a:extLst>
                    <a:ext uri="{9D8B030D-6E8A-4147-A177-3AD203B41FA5}">
                      <a16:colId xmlns="" xmlns:a16="http://schemas.microsoft.com/office/drawing/2014/main" val="3154943097"/>
                    </a:ext>
                  </a:extLst>
                </a:gridCol>
                <a:gridCol w="1369613">
                  <a:extLst>
                    <a:ext uri="{9D8B030D-6E8A-4147-A177-3AD203B41FA5}">
                      <a16:colId xmlns="" xmlns:a16="http://schemas.microsoft.com/office/drawing/2014/main" val="2303402984"/>
                    </a:ext>
                  </a:extLst>
                </a:gridCol>
                <a:gridCol w="1369613">
                  <a:extLst>
                    <a:ext uri="{9D8B030D-6E8A-4147-A177-3AD203B41FA5}">
                      <a16:colId xmlns="" xmlns:a16="http://schemas.microsoft.com/office/drawing/2014/main" val="1896097636"/>
                    </a:ext>
                  </a:extLst>
                </a:gridCol>
                <a:gridCol w="1369613">
                  <a:extLst>
                    <a:ext uri="{9D8B030D-6E8A-4147-A177-3AD203B41FA5}">
                      <a16:colId xmlns="" xmlns:a16="http://schemas.microsoft.com/office/drawing/2014/main" val="1195342651"/>
                    </a:ext>
                  </a:extLst>
                </a:gridCol>
              </a:tblGrid>
              <a:tr h="7600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latin typeface="+mn-ea"/>
                          <a:ea typeface="+mn-ea"/>
                        </a:rPr>
                        <a:t>논문명</a:t>
                      </a:r>
                      <a:endParaRPr lang="ko-KR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n-ea"/>
                          <a:ea typeface="+mn-ea"/>
                        </a:rPr>
                        <a:t>저자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n-ea"/>
                          <a:ea typeface="+mn-ea"/>
                        </a:rPr>
                        <a:t>연도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n-ea"/>
                          <a:ea typeface="+mn-ea"/>
                        </a:rPr>
                        <a:t>연구대상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n-ea"/>
                          <a:ea typeface="+mn-ea"/>
                        </a:rPr>
                        <a:t>핵심변인</a:t>
                      </a:r>
                      <a:endParaRPr lang="en-US" altLang="ko-KR" sz="1600" dirty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dirty="0">
                          <a:latin typeface="+mn-ea"/>
                          <a:ea typeface="+mn-ea"/>
                        </a:rPr>
                        <a:t>양적연구</a:t>
                      </a:r>
                      <a:r>
                        <a:rPr lang="en-US" altLang="ko-KR" sz="1600" dirty="0">
                          <a:latin typeface="+mn-ea"/>
                          <a:ea typeface="+mn-ea"/>
                        </a:rPr>
                        <a:t>)</a:t>
                      </a:r>
                      <a:endParaRPr lang="ko-KR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n-ea"/>
                          <a:ea typeface="+mn-ea"/>
                        </a:rPr>
                        <a:t>분석방법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n-ea"/>
                          <a:ea typeface="+mn-ea"/>
                        </a:rPr>
                        <a:t>연구결과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n-ea"/>
                          <a:ea typeface="+mn-ea"/>
                        </a:rPr>
                        <a:t>시사점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256984522"/>
                  </a:ext>
                </a:extLst>
              </a:tr>
              <a:tr h="486702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49616854"/>
                  </a:ext>
                </a:extLst>
              </a:tr>
              <a:tr h="486702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27862464"/>
                  </a:ext>
                </a:extLst>
              </a:tr>
              <a:tr h="486702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62962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47641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5A22F72E-55AA-03B6-42C9-B41FEAFB4874}"/>
              </a:ext>
            </a:extLst>
          </p:cNvPr>
          <p:cNvSpPr/>
          <p:nvPr/>
        </p:nvSpPr>
        <p:spPr>
          <a:xfrm>
            <a:off x="-1" y="0"/>
            <a:ext cx="7386637" cy="6858000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D49919C7-B25C-3EDB-4C5E-213543213986}"/>
              </a:ext>
            </a:extLst>
          </p:cNvPr>
          <p:cNvSpPr txBox="1"/>
          <p:nvPr/>
        </p:nvSpPr>
        <p:spPr>
          <a:xfrm>
            <a:off x="735804" y="2674947"/>
            <a:ext cx="5915025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Q &amp; A</a:t>
            </a:r>
          </a:p>
          <a:p>
            <a:pPr algn="ctr">
              <a:lnSpc>
                <a:spcPct val="150000"/>
              </a:lnSpc>
            </a:pPr>
            <a:r>
              <a:rPr lang="ko-KR" altLang="en-US" sz="3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감사합니다</a:t>
            </a:r>
            <a:r>
              <a:rPr lang="en-US" altLang="ko-KR" sz="3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.</a:t>
            </a:r>
            <a:endParaRPr lang="ko-KR" altLang="en-US" sz="3200" u="sng" dirty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71660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0C0A0158-3F0C-4397-8C75-BC6B2BCD3DC8}"/>
              </a:ext>
            </a:extLst>
          </p:cNvPr>
          <p:cNvSpPr txBox="1"/>
          <p:nvPr/>
        </p:nvSpPr>
        <p:spPr>
          <a:xfrm>
            <a:off x="432460" y="2079717"/>
            <a:ext cx="10735412" cy="2774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latin typeface="+mn-ea"/>
              </a:rPr>
              <a:t>RISS(Research Information Sharing Service)</a:t>
            </a:r>
            <a:r>
              <a:rPr lang="ko-KR" altLang="en-US" dirty="0">
                <a:latin typeface="+mn-ea"/>
              </a:rPr>
              <a:t>는 대한민국 학술지 및 학위논문을 검색할 수 있는 통합 시스템으로 온라인 공개가 승인된 학위논문 및 학술논문은 무료로 이용 가능</a:t>
            </a:r>
            <a:endParaRPr lang="en-US" altLang="ko-KR" dirty="0">
              <a:latin typeface="+mn-ea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+mn-ea"/>
              </a:rPr>
              <a:t>접속 주소는 다음과 같음</a:t>
            </a:r>
            <a:r>
              <a:rPr lang="en-US" altLang="ko-KR" dirty="0">
                <a:latin typeface="+mn-ea"/>
              </a:rPr>
              <a:t>.</a:t>
            </a:r>
            <a:br>
              <a:rPr lang="en-US" altLang="ko-KR" dirty="0">
                <a:latin typeface="+mn-ea"/>
              </a:rPr>
            </a:br>
            <a:r>
              <a:rPr lang="en-US" altLang="ko-KR" dirty="0">
                <a:latin typeface="+mn-ea"/>
              </a:rPr>
              <a:t>-&gt; http://www.riss.kr/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+mn-ea"/>
              </a:rPr>
              <a:t>최신</a:t>
            </a:r>
            <a:r>
              <a:rPr lang="en-US" altLang="ko-KR" dirty="0">
                <a:latin typeface="+mn-ea"/>
              </a:rPr>
              <a:t>/</a:t>
            </a:r>
            <a:r>
              <a:rPr lang="ko-KR" altLang="en-US" dirty="0">
                <a:latin typeface="+mn-ea"/>
              </a:rPr>
              <a:t>인기 학술자료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연구동향 분석 등의 다양한 기능을 제공함</a:t>
            </a:r>
            <a:r>
              <a:rPr lang="en-US" altLang="ko-KR" dirty="0">
                <a:latin typeface="+mn-ea"/>
              </a:rPr>
              <a:t>.</a:t>
            </a:r>
            <a:endParaRPr lang="ko-KR" altLang="en-US" dirty="0">
              <a:latin typeface="+mn-ea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381C754-6A19-9CF7-33A9-EB0BD5D29AC1}"/>
              </a:ext>
            </a:extLst>
          </p:cNvPr>
          <p:cNvSpPr txBox="1"/>
          <p:nvPr/>
        </p:nvSpPr>
        <p:spPr>
          <a:xfrm>
            <a:off x="435151" y="1280747"/>
            <a:ext cx="3353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RISS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를 활용한 논문 찾기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6" name="Picture 2" descr="가톨릭대학교 로고">
            <a:extLst>
              <a:ext uri="{FF2B5EF4-FFF2-40B4-BE49-F238E27FC236}">
                <a16:creationId xmlns="" xmlns:a16="http://schemas.microsoft.com/office/drawing/2014/main" id="{05980902-5AED-4238-963B-9F0D3AF0F2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7" b="27268"/>
          <a:stretch/>
        </p:blipFill>
        <p:spPr bwMode="auto">
          <a:xfrm>
            <a:off x="9619488" y="6248221"/>
            <a:ext cx="2572512" cy="52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그림 16">
            <a:extLst>
              <a:ext uri="{FF2B5EF4-FFF2-40B4-BE49-F238E27FC236}">
                <a16:creationId xmlns="" xmlns:a16="http://schemas.microsoft.com/office/drawing/2014/main" id="{956C3CF6-1C79-4E81-BE60-8EAE72576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943" y="5191179"/>
            <a:ext cx="3410426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147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381C754-6A19-9CF7-33A9-EB0BD5D29AC1}"/>
              </a:ext>
            </a:extLst>
          </p:cNvPr>
          <p:cNvSpPr txBox="1"/>
          <p:nvPr/>
        </p:nvSpPr>
        <p:spPr>
          <a:xfrm>
            <a:off x="302147" y="1041193"/>
            <a:ext cx="3353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RISS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를 활용한 논문 찾기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6" name="Picture 2" descr="가톨릭대학교 로고">
            <a:extLst>
              <a:ext uri="{FF2B5EF4-FFF2-40B4-BE49-F238E27FC236}">
                <a16:creationId xmlns="" xmlns:a16="http://schemas.microsoft.com/office/drawing/2014/main" id="{05980902-5AED-4238-963B-9F0D3AF0F2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7" b="27268"/>
          <a:stretch/>
        </p:blipFill>
        <p:spPr bwMode="auto">
          <a:xfrm>
            <a:off x="9619488" y="6248221"/>
            <a:ext cx="2572512" cy="52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그림 15">
            <a:extLst>
              <a:ext uri="{FF2B5EF4-FFF2-40B4-BE49-F238E27FC236}">
                <a16:creationId xmlns="" xmlns:a16="http://schemas.microsoft.com/office/drawing/2014/main" id="{A46A97D2-899E-4BD3-90B6-E1DDD985E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02858"/>
            <a:ext cx="12192000" cy="535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07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381C754-6A19-9CF7-33A9-EB0BD5D29AC1}"/>
              </a:ext>
            </a:extLst>
          </p:cNvPr>
          <p:cNvSpPr txBox="1"/>
          <p:nvPr/>
        </p:nvSpPr>
        <p:spPr>
          <a:xfrm>
            <a:off x="302147" y="1041193"/>
            <a:ext cx="3353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RISS</a:t>
            </a:r>
            <a:r>
              <a:rPr lang="ko-KR" altLang="en-US" sz="2400" dirty="0">
                <a:solidFill>
                  <a:schemeClr val="bg2">
                    <a:lumMod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를 활용한 논문 찾기</a:t>
            </a:r>
            <a:endParaRPr lang="ko-KR" altLang="en-US" sz="1200" dirty="0">
              <a:solidFill>
                <a:schemeClr val="bg2">
                  <a:lumMod val="25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6" name="Picture 2" descr="가톨릭대학교 로고">
            <a:extLst>
              <a:ext uri="{FF2B5EF4-FFF2-40B4-BE49-F238E27FC236}">
                <a16:creationId xmlns="" xmlns:a16="http://schemas.microsoft.com/office/drawing/2014/main" id="{05980902-5AED-4238-963B-9F0D3AF0F2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7" b="27268"/>
          <a:stretch/>
        </p:blipFill>
        <p:spPr bwMode="auto">
          <a:xfrm>
            <a:off x="9619488" y="6248221"/>
            <a:ext cx="2572512" cy="525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B5E46E71-A801-4840-8F32-B9BBDCFEF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72043"/>
            <a:ext cx="12192000" cy="257104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="" xmlns:a16="http://schemas.microsoft.com/office/drawing/2014/main" id="{2C8325DA-6847-4756-BB97-AD37429B8AE1}"/>
              </a:ext>
            </a:extLst>
          </p:cNvPr>
          <p:cNvSpPr/>
          <p:nvPr/>
        </p:nvSpPr>
        <p:spPr>
          <a:xfrm>
            <a:off x="182880" y="3512552"/>
            <a:ext cx="10573789" cy="106861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356C47D-61C9-4204-954A-A8832FDC5BB3}"/>
              </a:ext>
            </a:extLst>
          </p:cNvPr>
          <p:cNvSpPr txBox="1"/>
          <p:nvPr/>
        </p:nvSpPr>
        <p:spPr>
          <a:xfrm>
            <a:off x="465711" y="4704643"/>
            <a:ext cx="10735412" cy="1666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dirty="0">
                <a:latin typeface="+mn-ea"/>
              </a:rPr>
              <a:t>RISS </a:t>
            </a:r>
            <a:r>
              <a:rPr lang="ko-KR" altLang="en-US" dirty="0">
                <a:latin typeface="+mn-ea"/>
              </a:rPr>
              <a:t>홈페이지의 가운데 위치한 검색창에 키워드를 입력하면 학위논문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학술지 논문 등 다양한 </a:t>
            </a:r>
            <a:r>
              <a:rPr lang="en-US" altLang="ko-KR" dirty="0">
                <a:latin typeface="+mn-ea"/>
              </a:rPr>
              <a:t/>
            </a:r>
            <a:br>
              <a:rPr lang="en-US" altLang="ko-KR" dirty="0">
                <a:latin typeface="+mn-ea"/>
              </a:rPr>
            </a:br>
            <a:r>
              <a:rPr lang="ko-KR" altLang="en-US" dirty="0">
                <a:latin typeface="+mn-ea"/>
              </a:rPr>
              <a:t>카테고리의 연관된 논문들을 손쉽게 검색할 수 있음</a:t>
            </a:r>
            <a:r>
              <a:rPr lang="en-US" altLang="ko-KR" dirty="0">
                <a:latin typeface="+mn-ea"/>
              </a:rPr>
              <a:t>.</a:t>
            </a:r>
            <a:br>
              <a:rPr lang="en-US" altLang="ko-KR" dirty="0">
                <a:latin typeface="+mn-ea"/>
              </a:rPr>
            </a:br>
            <a:r>
              <a:rPr lang="en-US" altLang="ko-KR" dirty="0">
                <a:latin typeface="+mn-ea"/>
              </a:rPr>
              <a:t>- </a:t>
            </a:r>
            <a:r>
              <a:rPr lang="ko-KR" altLang="en-US" dirty="0">
                <a:latin typeface="+mn-ea"/>
              </a:rPr>
              <a:t>예</a:t>
            </a:r>
            <a:r>
              <a:rPr lang="en-US" altLang="ko-KR" dirty="0">
                <a:latin typeface="+mn-ea"/>
              </a:rPr>
              <a:t>) </a:t>
            </a:r>
            <a:r>
              <a:rPr lang="ko-KR" altLang="en-US" dirty="0">
                <a:latin typeface="+mn-ea"/>
              </a:rPr>
              <a:t>학습동기라는 키워드를 입력한 화면</a:t>
            </a:r>
          </a:p>
        </p:txBody>
      </p:sp>
    </p:spTree>
    <p:extLst>
      <p:ext uri="{BB962C8B-B14F-4D97-AF65-F5344CB8AC3E}">
        <p14:creationId xmlns:p14="http://schemas.microsoft.com/office/powerpoint/2010/main" val="3596907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412E6CC0-713B-4512-8687-2545A0ADC2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374"/>
          <a:stretch/>
        </p:blipFill>
        <p:spPr>
          <a:xfrm>
            <a:off x="0" y="883988"/>
            <a:ext cx="12192000" cy="6215081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1817B48B-C247-4EC3-9D24-113FC636F32D}"/>
              </a:ext>
            </a:extLst>
          </p:cNvPr>
          <p:cNvSpPr/>
          <p:nvPr/>
        </p:nvSpPr>
        <p:spPr>
          <a:xfrm>
            <a:off x="1463040" y="1828800"/>
            <a:ext cx="10573789" cy="881149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C60EF6C-7709-48F3-959C-2AC4DA0DEB34}"/>
              </a:ext>
            </a:extLst>
          </p:cNvPr>
          <p:cNvSpPr txBox="1"/>
          <p:nvPr/>
        </p:nvSpPr>
        <p:spPr>
          <a:xfrm>
            <a:off x="1382228" y="2717117"/>
            <a:ext cx="10735412" cy="55816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dirty="0">
                <a:solidFill>
                  <a:srgbClr val="FF0000"/>
                </a:solidFill>
                <a:latin typeface="+mn-ea"/>
              </a:rPr>
              <a:t>검색어와 관련된 국내학술논문</a:t>
            </a:r>
            <a:r>
              <a:rPr lang="en-US" altLang="ko-KR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dirty="0">
                <a:solidFill>
                  <a:srgbClr val="FF0000"/>
                </a:solidFill>
                <a:latin typeface="+mn-ea"/>
              </a:rPr>
              <a:t>학위논문</a:t>
            </a:r>
            <a:r>
              <a:rPr lang="en-US" altLang="ko-KR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dirty="0">
                <a:solidFill>
                  <a:srgbClr val="FF0000"/>
                </a:solidFill>
                <a:latin typeface="+mn-ea"/>
              </a:rPr>
              <a:t>해외학술논문</a:t>
            </a:r>
            <a:r>
              <a:rPr lang="en-US" altLang="ko-KR" dirty="0">
                <a:solidFill>
                  <a:srgbClr val="FF0000"/>
                </a:solidFill>
                <a:latin typeface="+mn-ea"/>
              </a:rPr>
              <a:t>, </a:t>
            </a:r>
            <a:r>
              <a:rPr lang="ko-KR" altLang="en-US" dirty="0">
                <a:solidFill>
                  <a:srgbClr val="FF0000"/>
                </a:solidFill>
                <a:latin typeface="+mn-ea"/>
              </a:rPr>
              <a:t>단행본 등의 유형별 논문들을 확인할 수 있음</a:t>
            </a:r>
            <a:r>
              <a:rPr lang="en-US" altLang="ko-KR" dirty="0">
                <a:solidFill>
                  <a:srgbClr val="FF0000"/>
                </a:solidFill>
                <a:latin typeface="+mn-ea"/>
              </a:rPr>
              <a:t>.</a:t>
            </a:r>
            <a:endParaRPr lang="ko-KR" altLang="en-US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C7846242-1DD5-4B67-AC67-0CD1D8024543}"/>
              </a:ext>
            </a:extLst>
          </p:cNvPr>
          <p:cNvSpPr/>
          <p:nvPr/>
        </p:nvSpPr>
        <p:spPr>
          <a:xfrm>
            <a:off x="6465705" y="5227253"/>
            <a:ext cx="800510" cy="440575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AA9DBD4-62CD-495D-BB82-78BA1FB22019}"/>
              </a:ext>
            </a:extLst>
          </p:cNvPr>
          <p:cNvSpPr txBox="1"/>
          <p:nvPr/>
        </p:nvSpPr>
        <p:spPr>
          <a:xfrm>
            <a:off x="5952414" y="5750176"/>
            <a:ext cx="6239586" cy="55816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dirty="0">
                <a:solidFill>
                  <a:srgbClr val="FF0000"/>
                </a:solidFill>
                <a:latin typeface="+mn-ea"/>
              </a:rPr>
              <a:t>원본보기 버튼을 클릭하여 논문의 내용을 확인할 수 있음</a:t>
            </a:r>
            <a:r>
              <a:rPr lang="en-US" altLang="ko-KR" dirty="0">
                <a:solidFill>
                  <a:srgbClr val="FF0000"/>
                </a:solidFill>
                <a:latin typeface="+mn-ea"/>
              </a:rPr>
              <a:t>.</a:t>
            </a:r>
            <a:endParaRPr lang="ko-KR" altLang="en-US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66317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65C1507D-35A3-447B-9EB1-4009E8496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1640"/>
            <a:ext cx="9163050" cy="59849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F71013D-B5A5-4DF5-9E01-2E84A7E930D1}"/>
              </a:ext>
            </a:extLst>
          </p:cNvPr>
          <p:cNvSpPr txBox="1"/>
          <p:nvPr/>
        </p:nvSpPr>
        <p:spPr>
          <a:xfrm>
            <a:off x="3281007" y="801640"/>
            <a:ext cx="8910993" cy="86979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>
                <a:solidFill>
                  <a:srgbClr val="FF0000"/>
                </a:solidFill>
                <a:latin typeface="+mn-ea"/>
              </a:rPr>
              <a:t>학위논문에 대해 원문보기를 클릭 했을 때 아래처럼 논문의 내용을 확인할 수 있음</a:t>
            </a:r>
            <a:r>
              <a:rPr lang="en-US" altLang="ko-KR" dirty="0">
                <a:solidFill>
                  <a:srgbClr val="FF0000"/>
                </a:solidFill>
                <a:latin typeface="+mn-ea"/>
              </a:rPr>
              <a:t>. (</a:t>
            </a:r>
            <a:r>
              <a:rPr lang="ko-KR" altLang="en-US" dirty="0">
                <a:solidFill>
                  <a:srgbClr val="FF0000"/>
                </a:solidFill>
                <a:latin typeface="+mn-ea"/>
              </a:rPr>
              <a:t>실행 프로그램에 따라 일부 화면에 차이가 있을 수 있음</a:t>
            </a:r>
            <a:r>
              <a:rPr lang="en-US" altLang="ko-KR" dirty="0">
                <a:solidFill>
                  <a:srgbClr val="FF0000"/>
                </a:solidFill>
                <a:latin typeface="+mn-ea"/>
              </a:rPr>
              <a:t>)</a:t>
            </a:r>
            <a:endParaRPr lang="ko-KR" altLang="en-US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11638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C4985983-1EED-4FE7-99AA-2B5DC31D4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6007" y="801640"/>
            <a:ext cx="8355993" cy="60563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97C0A43-AEE8-4EB8-8FAE-4EED57AFDD73}"/>
              </a:ext>
            </a:extLst>
          </p:cNvPr>
          <p:cNvSpPr txBox="1"/>
          <p:nvPr/>
        </p:nvSpPr>
        <p:spPr>
          <a:xfrm>
            <a:off x="271107" y="1280115"/>
            <a:ext cx="3291243" cy="336278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>
                <a:latin typeface="+mn-ea"/>
              </a:rPr>
              <a:t>학위논문 또는 국내학술논문 창의 왼쪽편에 주제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기관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연도 등의 기준을 통해 논문을 정렬할 수 있음</a:t>
            </a:r>
            <a:r>
              <a:rPr lang="en-US" altLang="ko-KR" dirty="0">
                <a:latin typeface="+mn-ea"/>
              </a:rPr>
              <a:t>.</a:t>
            </a:r>
            <a:r>
              <a:rPr lang="ko-KR" altLang="en-US" dirty="0">
                <a:latin typeface="+mn-ea"/>
              </a:rPr>
              <a:t> </a:t>
            </a:r>
            <a:r>
              <a:rPr lang="en-US" altLang="ko-KR" dirty="0">
                <a:latin typeface="+mn-ea"/>
              </a:rPr>
              <a:t/>
            </a:r>
            <a:br>
              <a:rPr lang="en-US" altLang="ko-KR" dirty="0">
                <a:latin typeface="+mn-ea"/>
              </a:rPr>
            </a:br>
            <a:r>
              <a:rPr lang="en-US" altLang="ko-KR" dirty="0">
                <a:latin typeface="+mn-ea"/>
              </a:rPr>
              <a:t>-</a:t>
            </a:r>
            <a:r>
              <a:rPr lang="ko-KR" altLang="en-US" dirty="0">
                <a:latin typeface="+mn-ea"/>
              </a:rPr>
              <a:t> 오른쪽 화면은 학위논문 창에서 정렬 기준을 제시</a:t>
            </a:r>
            <a:endParaRPr lang="en-US" altLang="ko-KR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n-ea"/>
              </a:rPr>
              <a:t>- </a:t>
            </a:r>
            <a:r>
              <a:rPr lang="ko-KR" altLang="en-US" dirty="0">
                <a:latin typeface="+mn-ea"/>
              </a:rPr>
              <a:t>예</a:t>
            </a:r>
            <a:r>
              <a:rPr lang="en-US" altLang="ko-KR" dirty="0">
                <a:latin typeface="+mn-ea"/>
              </a:rPr>
              <a:t>) 2020</a:t>
            </a:r>
            <a:r>
              <a:rPr lang="ko-KR" altLang="en-US" dirty="0">
                <a:latin typeface="+mn-ea"/>
              </a:rPr>
              <a:t>년 이후 논문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박사학위 논문만 정렬 가능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A7FF9433-CF15-40DF-9E51-9FB5081ED892}"/>
              </a:ext>
            </a:extLst>
          </p:cNvPr>
          <p:cNvSpPr/>
          <p:nvPr/>
        </p:nvSpPr>
        <p:spPr>
          <a:xfrm>
            <a:off x="3836007" y="801640"/>
            <a:ext cx="1859943" cy="6056360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1722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ED85C18B-8232-BA62-4B61-8DE2B1AD5380}"/>
              </a:ext>
            </a:extLst>
          </p:cNvPr>
          <p:cNvSpPr/>
          <p:nvPr/>
        </p:nvSpPr>
        <p:spPr>
          <a:xfrm>
            <a:off x="0" y="-1"/>
            <a:ext cx="12192000" cy="801641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ko-KR" altLang="en-US" sz="2400" dirty="0"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논문 검색 및 선행연구 정리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0FB89D0F-D770-4A5E-8AF8-1B319954F4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94"/>
          <a:stretch/>
        </p:blipFill>
        <p:spPr>
          <a:xfrm>
            <a:off x="3295650" y="801641"/>
            <a:ext cx="8896350" cy="60563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78E89404-B8C3-405E-86AF-6342F565800F}"/>
              </a:ext>
            </a:extLst>
          </p:cNvPr>
          <p:cNvSpPr txBox="1"/>
          <p:nvPr/>
        </p:nvSpPr>
        <p:spPr>
          <a:xfrm>
            <a:off x="518757" y="1881731"/>
            <a:ext cx="3291243" cy="17007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>
                <a:latin typeface="+mn-ea"/>
              </a:rPr>
              <a:t>상세검색 창에서는</a:t>
            </a:r>
            <a:r>
              <a:rPr lang="en-US" altLang="ko-KR" dirty="0">
                <a:latin typeface="+mn-ea"/>
              </a:rPr>
              <a:t/>
            </a:r>
            <a:br>
              <a:rPr lang="en-US" altLang="ko-KR" dirty="0">
                <a:latin typeface="+mn-ea"/>
              </a:rPr>
            </a:br>
            <a:r>
              <a:rPr lang="ko-KR" altLang="en-US" dirty="0" err="1">
                <a:latin typeface="+mn-ea"/>
              </a:rPr>
              <a:t>논문명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저자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주제어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발행연도</a:t>
            </a:r>
            <a:r>
              <a:rPr lang="en-US" altLang="ko-KR" dirty="0">
                <a:latin typeface="+mn-ea"/>
              </a:rPr>
              <a:t>, </a:t>
            </a:r>
            <a:r>
              <a:rPr lang="ko-KR" altLang="en-US" dirty="0">
                <a:latin typeface="+mn-ea"/>
              </a:rPr>
              <a:t>언어 등 세부적인 기준을 활용하여 논문 검색 가능</a:t>
            </a:r>
          </a:p>
        </p:txBody>
      </p:sp>
    </p:spTree>
    <p:extLst>
      <p:ext uri="{BB962C8B-B14F-4D97-AF65-F5344CB8AC3E}">
        <p14:creationId xmlns:p14="http://schemas.microsoft.com/office/powerpoint/2010/main" val="2637709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719</Words>
  <Application>Microsoft Office PowerPoint</Application>
  <PresentationFormat>와이드스크린</PresentationFormat>
  <Paragraphs>91</Paragraphs>
  <Slides>26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2" baseType="lpstr">
      <vt:lpstr>나눔고딕 ExtraBold</vt:lpstr>
      <vt:lpstr>나눔스퀘어 ExtraBold</vt:lpstr>
      <vt:lpstr>맑은 고딕</vt:lpstr>
      <vt:lpstr>배달의민족 도현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HONGSUNGPYO</dc:creator>
  <cp:lastModifiedBy>Windows 사용자</cp:lastModifiedBy>
  <cp:revision>46</cp:revision>
  <dcterms:created xsi:type="dcterms:W3CDTF">2022-08-18T01:07:09Z</dcterms:created>
  <dcterms:modified xsi:type="dcterms:W3CDTF">2023-07-10T04:43:07Z</dcterms:modified>
</cp:coreProperties>
</file>