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67" r:id="rId4"/>
    <p:sldId id="265" r:id="rId5"/>
    <p:sldId id="270" r:id="rId6"/>
    <p:sldId id="269" r:id="rId7"/>
    <p:sldId id="268" r:id="rId8"/>
    <p:sldId id="271" r:id="rId9"/>
    <p:sldId id="273" r:id="rId10"/>
    <p:sldId id="275" r:id="rId11"/>
    <p:sldId id="276" r:id="rId12"/>
    <p:sldId id="266" r:id="rId13"/>
    <p:sldId id="279" r:id="rId14"/>
    <p:sldId id="278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63" r:id="rId24"/>
  </p:sldIdLst>
  <p:sldSz cx="12192000" cy="6858000"/>
  <p:notesSz cx="6858000" cy="9144000"/>
  <p:embeddedFontLst>
    <p:embeddedFont>
      <p:font typeface="맑은 고딕" panose="020B0503020000020004" pitchFamily="50" charset="-127"/>
      <p:regular r:id="rId26"/>
      <p:bold r:id="rId2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28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4.png"/><Relationship Id="rId6" Type="http://schemas.openxmlformats.org/officeDocument/2006/relationships/image" Target="../media/image8.svg"/><Relationship Id="rId5" Type="http://schemas.openxmlformats.org/officeDocument/2006/relationships/image" Target="../media/image6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E48999-C442-4004-BAD8-F164B1CAF453}" type="doc">
      <dgm:prSet loTypeId="urn:microsoft.com/office/officeart/2005/8/layout/p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1C19B97C-E5A1-4179-A65C-19E86512155B}">
      <dgm:prSet phldrT="[텍스트]"/>
      <dgm:spPr/>
      <dgm:t>
        <a:bodyPr/>
        <a:lstStyle/>
        <a:p>
          <a:pPr latinLnBrk="1"/>
          <a:r>
            <a:rPr lang="ko-KR" altLang="en-US" dirty="0"/>
            <a:t>객관적인 </a:t>
          </a:r>
          <a:endParaRPr lang="en-US" altLang="ko-KR" dirty="0"/>
        </a:p>
        <a:p>
          <a:pPr latinLnBrk="1"/>
          <a:r>
            <a:rPr lang="ko-KR" altLang="en-US" dirty="0"/>
            <a:t>근거 제시</a:t>
          </a:r>
        </a:p>
      </dgm:t>
    </dgm:pt>
    <dgm:pt modelId="{FFFE1744-E661-40C4-83DA-10C92D06A41A}" type="parTrans" cxnId="{AB840877-BE5E-4BF2-A967-814196B55E9F}">
      <dgm:prSet/>
      <dgm:spPr/>
      <dgm:t>
        <a:bodyPr/>
        <a:lstStyle/>
        <a:p>
          <a:pPr latinLnBrk="1"/>
          <a:endParaRPr lang="ko-KR" altLang="en-US"/>
        </a:p>
      </dgm:t>
    </dgm:pt>
    <dgm:pt modelId="{8FEE07B1-C15D-4993-B628-B71A6995250B}" type="sibTrans" cxnId="{AB840877-BE5E-4BF2-A967-814196B55E9F}">
      <dgm:prSet/>
      <dgm:spPr/>
      <dgm:t>
        <a:bodyPr/>
        <a:lstStyle/>
        <a:p>
          <a:pPr latinLnBrk="1"/>
          <a:endParaRPr lang="ko-KR" altLang="en-US"/>
        </a:p>
      </dgm:t>
    </dgm:pt>
    <dgm:pt modelId="{A6D94E57-C50B-42FD-BEC6-043651963A0A}">
      <dgm:prSet phldrT="[텍스트]"/>
      <dgm:spPr/>
      <dgm:t>
        <a:bodyPr/>
        <a:lstStyle/>
        <a:p>
          <a:pPr latinLnBrk="1"/>
          <a:r>
            <a:rPr lang="ko-KR" altLang="en-US" dirty="0"/>
            <a:t>지적 재산권 </a:t>
          </a:r>
          <a:endParaRPr lang="en-US" altLang="ko-KR" dirty="0"/>
        </a:p>
        <a:p>
          <a:pPr latinLnBrk="1"/>
          <a:r>
            <a:rPr lang="ko-KR" altLang="en-US" dirty="0"/>
            <a:t>존중과 보호</a:t>
          </a:r>
        </a:p>
      </dgm:t>
    </dgm:pt>
    <dgm:pt modelId="{6409E9E4-F032-4C25-9032-7761DAF6C53C}" type="parTrans" cxnId="{F4645890-8AA7-43A1-8ECE-2D3AD817CBDE}">
      <dgm:prSet/>
      <dgm:spPr/>
      <dgm:t>
        <a:bodyPr/>
        <a:lstStyle/>
        <a:p>
          <a:pPr latinLnBrk="1"/>
          <a:endParaRPr lang="ko-KR" altLang="en-US"/>
        </a:p>
      </dgm:t>
    </dgm:pt>
    <dgm:pt modelId="{59761EDB-4D82-476E-8FB2-A444A4CB70EF}" type="sibTrans" cxnId="{F4645890-8AA7-43A1-8ECE-2D3AD817CBDE}">
      <dgm:prSet/>
      <dgm:spPr/>
      <dgm:t>
        <a:bodyPr/>
        <a:lstStyle/>
        <a:p>
          <a:pPr latinLnBrk="1"/>
          <a:endParaRPr lang="ko-KR" altLang="en-US"/>
        </a:p>
      </dgm:t>
    </dgm:pt>
    <dgm:pt modelId="{7E528D68-0C1C-4E65-AFC4-5AE8BE428CA4}">
      <dgm:prSet phldrT="[텍스트]"/>
      <dgm:spPr/>
      <dgm:t>
        <a:bodyPr/>
        <a:lstStyle/>
        <a:p>
          <a:pPr latinLnBrk="1"/>
          <a:r>
            <a:rPr lang="ko-KR" altLang="en-US" dirty="0"/>
            <a:t>논문에 대한 </a:t>
          </a:r>
          <a:endParaRPr lang="en-US" altLang="ko-KR" dirty="0"/>
        </a:p>
        <a:p>
          <a:pPr latinLnBrk="1"/>
          <a:r>
            <a:rPr lang="ko-KR" altLang="en-US" dirty="0"/>
            <a:t>상세 정보 제공</a:t>
          </a:r>
        </a:p>
      </dgm:t>
    </dgm:pt>
    <dgm:pt modelId="{CF2A708E-B0E2-4557-BE0D-9C6F2192BA19}" type="parTrans" cxnId="{6D49C542-4D12-40ED-84AE-37468B8B06DD}">
      <dgm:prSet/>
      <dgm:spPr/>
      <dgm:t>
        <a:bodyPr/>
        <a:lstStyle/>
        <a:p>
          <a:pPr latinLnBrk="1"/>
          <a:endParaRPr lang="ko-KR" altLang="en-US"/>
        </a:p>
      </dgm:t>
    </dgm:pt>
    <dgm:pt modelId="{0178CF93-DFCF-49D4-8E46-3FD2F8C825DA}" type="sibTrans" cxnId="{6D49C542-4D12-40ED-84AE-37468B8B06DD}">
      <dgm:prSet/>
      <dgm:spPr/>
      <dgm:t>
        <a:bodyPr/>
        <a:lstStyle/>
        <a:p>
          <a:pPr latinLnBrk="1"/>
          <a:endParaRPr lang="ko-KR" altLang="en-US"/>
        </a:p>
      </dgm:t>
    </dgm:pt>
    <dgm:pt modelId="{FC9B7160-716A-4D9D-8462-6086361B6BA5}" type="pres">
      <dgm:prSet presAssocID="{74E48999-C442-4004-BAD8-F164B1CAF45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6F8A3C9-2A2F-49A5-9510-D0C8BA117138}" type="pres">
      <dgm:prSet presAssocID="{1C19B97C-E5A1-4179-A65C-19E86512155B}" presName="compNode" presStyleCnt="0"/>
      <dgm:spPr/>
    </dgm:pt>
    <dgm:pt modelId="{E0B87474-F293-4978-A320-4683ED3FC8B3}" type="pres">
      <dgm:prSet presAssocID="{1C19B97C-E5A1-4179-A65C-19E86512155B}" presName="pict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체크리스트 단색으로 채워진"/>
        </a:ext>
      </dgm:extLst>
    </dgm:pt>
    <dgm:pt modelId="{C263A132-50C3-4CA3-94EC-286291BC006B}" type="pres">
      <dgm:prSet presAssocID="{1C19B97C-E5A1-4179-A65C-19E86512155B}" presName="textRect" presStyleLbl="revTx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28A6F9A-95FA-47FC-B88C-BF58C8542442}" type="pres">
      <dgm:prSet presAssocID="{8FEE07B1-C15D-4993-B628-B71A6995250B}" presName="sibTrans" presStyleLbl="sibTrans2D1" presStyleIdx="0" presStyleCnt="0"/>
      <dgm:spPr/>
      <dgm:t>
        <a:bodyPr/>
        <a:lstStyle/>
        <a:p>
          <a:pPr latinLnBrk="1"/>
          <a:endParaRPr lang="ko-KR" altLang="en-US"/>
        </a:p>
      </dgm:t>
    </dgm:pt>
    <dgm:pt modelId="{6343EC90-01A6-44B2-BDA5-EF4FF594B8CC}" type="pres">
      <dgm:prSet presAssocID="{A6D94E57-C50B-42FD-BEC6-043651963A0A}" presName="compNode" presStyleCnt="0"/>
      <dgm:spPr/>
    </dgm:pt>
    <dgm:pt modelId="{0DE3C5D3-567E-42DB-8C7A-D7C936A87A0E}" type="pres">
      <dgm:prSet presAssocID="{A6D94E57-C50B-42FD-BEC6-043651963A0A}" presName="pict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배지 저작권 단색으로 채워진"/>
        </a:ext>
      </dgm:extLst>
    </dgm:pt>
    <dgm:pt modelId="{8713BE87-860F-46A4-9074-F8F29EC54517}" type="pres">
      <dgm:prSet presAssocID="{A6D94E57-C50B-42FD-BEC6-043651963A0A}" presName="textRect" presStyleLbl="revTx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93AEB5D-8BB0-4545-B947-DB59EA55554B}" type="pres">
      <dgm:prSet presAssocID="{59761EDB-4D82-476E-8FB2-A444A4CB70EF}" presName="sibTrans" presStyleLbl="sibTrans2D1" presStyleIdx="0" presStyleCnt="0"/>
      <dgm:spPr/>
      <dgm:t>
        <a:bodyPr/>
        <a:lstStyle/>
        <a:p>
          <a:pPr latinLnBrk="1"/>
          <a:endParaRPr lang="ko-KR" altLang="en-US"/>
        </a:p>
      </dgm:t>
    </dgm:pt>
    <dgm:pt modelId="{486986E1-910E-4A3F-9B0F-1B4E9DC465B1}" type="pres">
      <dgm:prSet presAssocID="{7E528D68-0C1C-4E65-AFC4-5AE8BE428CA4}" presName="compNode" presStyleCnt="0"/>
      <dgm:spPr/>
    </dgm:pt>
    <dgm:pt modelId="{2E4389B5-1FCA-46C9-ACEF-416C2ADA340E}" type="pres">
      <dgm:prSet presAssocID="{7E528D68-0C1C-4E65-AFC4-5AE8BE428CA4}" presName="pict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6"/>
              </a:ext>
            </a:extLst>
          </a:blip>
          <a:srcRect/>
          <a:stretch>
            <a:fillRect t="-23000" b="-23000"/>
          </a:stretch>
        </a:blipFill>
      </dgm:spPr>
      <dgm:extLst>
        <a:ext uri="{E40237B7-FDA0-4F09-8148-C483321AD2D9}">
          <dgm14:cNvPr xmlns:dgm14="http://schemas.microsoft.com/office/drawing/2010/diagram" id="0" name="" descr="도움말 단색으로 채워진"/>
        </a:ext>
      </dgm:extLst>
    </dgm:pt>
    <dgm:pt modelId="{4290C969-D493-49C1-94F4-BFA1F11D4C2D}" type="pres">
      <dgm:prSet presAssocID="{7E528D68-0C1C-4E65-AFC4-5AE8BE428CA4}" presName="textRect" presStyleLbl="revTx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8595BBC5-E031-4D78-84DF-2C492A50B0B5}" type="presOf" srcId="{A6D94E57-C50B-42FD-BEC6-043651963A0A}" destId="{8713BE87-860F-46A4-9074-F8F29EC54517}" srcOrd="0" destOrd="0" presId="urn:microsoft.com/office/officeart/2005/8/layout/pList1"/>
    <dgm:cxn modelId="{58D1E59C-462D-4877-9E04-B3A7960FE9E3}" type="presOf" srcId="{1C19B97C-E5A1-4179-A65C-19E86512155B}" destId="{C263A132-50C3-4CA3-94EC-286291BC006B}" srcOrd="0" destOrd="0" presId="urn:microsoft.com/office/officeart/2005/8/layout/pList1"/>
    <dgm:cxn modelId="{F4645890-8AA7-43A1-8ECE-2D3AD817CBDE}" srcId="{74E48999-C442-4004-BAD8-F164B1CAF453}" destId="{A6D94E57-C50B-42FD-BEC6-043651963A0A}" srcOrd="1" destOrd="0" parTransId="{6409E9E4-F032-4C25-9032-7761DAF6C53C}" sibTransId="{59761EDB-4D82-476E-8FB2-A444A4CB70EF}"/>
    <dgm:cxn modelId="{5858EB8F-C81C-449B-8BDD-E38C0A581226}" type="presOf" srcId="{7E528D68-0C1C-4E65-AFC4-5AE8BE428CA4}" destId="{4290C969-D493-49C1-94F4-BFA1F11D4C2D}" srcOrd="0" destOrd="0" presId="urn:microsoft.com/office/officeart/2005/8/layout/pList1"/>
    <dgm:cxn modelId="{CC646951-44F8-4634-A4C8-7416A29F7992}" type="presOf" srcId="{8FEE07B1-C15D-4993-B628-B71A6995250B}" destId="{928A6F9A-95FA-47FC-B88C-BF58C8542442}" srcOrd="0" destOrd="0" presId="urn:microsoft.com/office/officeart/2005/8/layout/pList1"/>
    <dgm:cxn modelId="{2409E806-079C-4A8E-8979-F7CC32F3D564}" type="presOf" srcId="{59761EDB-4D82-476E-8FB2-A444A4CB70EF}" destId="{D93AEB5D-8BB0-4545-B947-DB59EA55554B}" srcOrd="0" destOrd="0" presId="urn:microsoft.com/office/officeart/2005/8/layout/pList1"/>
    <dgm:cxn modelId="{AB840877-BE5E-4BF2-A967-814196B55E9F}" srcId="{74E48999-C442-4004-BAD8-F164B1CAF453}" destId="{1C19B97C-E5A1-4179-A65C-19E86512155B}" srcOrd="0" destOrd="0" parTransId="{FFFE1744-E661-40C4-83DA-10C92D06A41A}" sibTransId="{8FEE07B1-C15D-4993-B628-B71A6995250B}"/>
    <dgm:cxn modelId="{686101E1-E222-48D1-A557-2F6112FA3D57}" type="presOf" srcId="{74E48999-C442-4004-BAD8-F164B1CAF453}" destId="{FC9B7160-716A-4D9D-8462-6086361B6BA5}" srcOrd="0" destOrd="0" presId="urn:microsoft.com/office/officeart/2005/8/layout/pList1"/>
    <dgm:cxn modelId="{6D49C542-4D12-40ED-84AE-37468B8B06DD}" srcId="{74E48999-C442-4004-BAD8-F164B1CAF453}" destId="{7E528D68-0C1C-4E65-AFC4-5AE8BE428CA4}" srcOrd="2" destOrd="0" parTransId="{CF2A708E-B0E2-4557-BE0D-9C6F2192BA19}" sibTransId="{0178CF93-DFCF-49D4-8E46-3FD2F8C825DA}"/>
    <dgm:cxn modelId="{0B671691-8C45-43EC-AFEA-4C6E41C025F3}" type="presParOf" srcId="{FC9B7160-716A-4D9D-8462-6086361B6BA5}" destId="{D6F8A3C9-2A2F-49A5-9510-D0C8BA117138}" srcOrd="0" destOrd="0" presId="urn:microsoft.com/office/officeart/2005/8/layout/pList1"/>
    <dgm:cxn modelId="{B85B1C1F-1B21-45AA-A977-A7ACA97F61B9}" type="presParOf" srcId="{D6F8A3C9-2A2F-49A5-9510-D0C8BA117138}" destId="{E0B87474-F293-4978-A320-4683ED3FC8B3}" srcOrd="0" destOrd="0" presId="urn:microsoft.com/office/officeart/2005/8/layout/pList1"/>
    <dgm:cxn modelId="{024154CE-047C-4C43-9D65-4770C186CDAC}" type="presParOf" srcId="{D6F8A3C9-2A2F-49A5-9510-D0C8BA117138}" destId="{C263A132-50C3-4CA3-94EC-286291BC006B}" srcOrd="1" destOrd="0" presId="urn:microsoft.com/office/officeart/2005/8/layout/pList1"/>
    <dgm:cxn modelId="{8E6DABE8-5E97-48FE-8128-758F3CADCC84}" type="presParOf" srcId="{FC9B7160-716A-4D9D-8462-6086361B6BA5}" destId="{928A6F9A-95FA-47FC-B88C-BF58C8542442}" srcOrd="1" destOrd="0" presId="urn:microsoft.com/office/officeart/2005/8/layout/pList1"/>
    <dgm:cxn modelId="{1BD7DB9C-C057-4091-87B7-98EFE766F3EE}" type="presParOf" srcId="{FC9B7160-716A-4D9D-8462-6086361B6BA5}" destId="{6343EC90-01A6-44B2-BDA5-EF4FF594B8CC}" srcOrd="2" destOrd="0" presId="urn:microsoft.com/office/officeart/2005/8/layout/pList1"/>
    <dgm:cxn modelId="{C2191366-7C65-49EA-8889-A36F3EBCDB44}" type="presParOf" srcId="{6343EC90-01A6-44B2-BDA5-EF4FF594B8CC}" destId="{0DE3C5D3-567E-42DB-8C7A-D7C936A87A0E}" srcOrd="0" destOrd="0" presId="urn:microsoft.com/office/officeart/2005/8/layout/pList1"/>
    <dgm:cxn modelId="{9118C99F-F8CD-4643-8FF9-B1B2A3169120}" type="presParOf" srcId="{6343EC90-01A6-44B2-BDA5-EF4FF594B8CC}" destId="{8713BE87-860F-46A4-9074-F8F29EC54517}" srcOrd="1" destOrd="0" presId="urn:microsoft.com/office/officeart/2005/8/layout/pList1"/>
    <dgm:cxn modelId="{D3AC2471-ABEF-4A93-9DC8-0B53EC3C3F4A}" type="presParOf" srcId="{FC9B7160-716A-4D9D-8462-6086361B6BA5}" destId="{D93AEB5D-8BB0-4545-B947-DB59EA55554B}" srcOrd="3" destOrd="0" presId="urn:microsoft.com/office/officeart/2005/8/layout/pList1"/>
    <dgm:cxn modelId="{B57CD871-29C8-49D4-BFBE-928226634CFF}" type="presParOf" srcId="{FC9B7160-716A-4D9D-8462-6086361B6BA5}" destId="{486986E1-910E-4A3F-9B0F-1B4E9DC465B1}" srcOrd="4" destOrd="0" presId="urn:microsoft.com/office/officeart/2005/8/layout/pList1"/>
    <dgm:cxn modelId="{8695E730-3C6F-48E0-BF43-9BDE476F4C47}" type="presParOf" srcId="{486986E1-910E-4A3F-9B0F-1B4E9DC465B1}" destId="{2E4389B5-1FCA-46C9-ACEF-416C2ADA340E}" srcOrd="0" destOrd="0" presId="urn:microsoft.com/office/officeart/2005/8/layout/pList1"/>
    <dgm:cxn modelId="{9C826C97-5EDB-4AF5-936B-7327D6E2FF61}" type="presParOf" srcId="{486986E1-910E-4A3F-9B0F-1B4E9DC465B1}" destId="{4290C969-D493-49C1-94F4-BFA1F11D4C2D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211E7-C686-472A-B82F-64E2CCEC757F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909B4-6DD2-4E54-A023-68E20364BB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1414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12A7017-8BFE-5B35-78BA-B5B4DE586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5A89362-FD85-B4E0-3F6F-E40880014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5AF0995D-5183-75C3-FB5F-DE067DB7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CCB27C5D-87E8-9295-772D-14C773E6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62CED33-D0C3-D6AE-D6F6-5210AC6FF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60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AF10071-B3C5-76D8-977A-7F6BD5A4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18E45CF1-6FDF-ABC3-C9FD-7089AC1F6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F3C44D1-0E26-DDF4-C062-C17E6A5F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B416CC7-754D-DE26-8993-8128D558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6BEDC4D-6A06-1780-D0B9-E47A81E0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0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048FE858-CFC6-14CB-8C72-4715813E6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BD760698-6F7B-8D71-F3B0-7FA63706F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83C2200-D501-EA8B-A4CD-3235F6D7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5DFE586-BB61-C8DD-BB10-2C1838412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CE9BCB2A-033D-FC56-F5EA-3B5FB114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75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A511B8F-6732-F4AA-6131-728B883C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4DE7B64-7200-BF09-D0B3-AFB55D75E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5A3A345-270B-7655-C2FD-2F298477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A337DCE-CCD5-00BF-0ACF-F583ADF2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0B59BB9-F78D-D721-2B9A-6C5C41B3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A317EE2-59CA-C8E6-FD49-5288C6F56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246A6E8-006B-44D5-6B22-9382D746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EEA9412C-8EDC-1B4F-C79E-196EC2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7EAFDD6-E22C-927C-FC5E-867CEFC4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C280482-88F8-F2EE-9F8E-EB0DEFBE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97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6521F43-30CD-560B-E3DB-3227098D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121BB69E-B429-96A7-013B-A53BD51BC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031DD4F0-98A0-10C1-155D-C4E6491A6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04F70726-9E00-BCE8-221B-CE68E5D6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8D79061A-85E7-C5B2-7BD2-BAE33DBB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1BB07CD3-B9AD-50B8-C4CF-E3B6EC98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8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316F891-2DE2-399B-9F42-D8DD5896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417718-C140-5E6C-0A89-347405C5F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E3F9EEBC-4411-1407-13B1-872911848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AA24217D-2780-3135-605A-69005D013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5FBC98BD-C422-85BF-349E-EA0A2A257E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0E3303D0-A36D-6DFB-5F4F-D551FB55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F523BDB7-39CB-C753-FF4E-B1170E11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9930BB39-2A5C-F3C1-E491-69065B73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71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EF8A8A5-3828-2D7E-65F1-A641E992A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455728A3-2269-6A96-AACA-4BEB82C9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15723FBB-05ED-76ED-8950-4BF142B88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7FE45FE4-64C3-687D-A0A9-F20B1D4B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85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F14829F0-87BE-1F39-E126-2F2D8DD9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F6ED3B92-D8D6-6F00-690D-19F1D246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E0A22DCA-6F25-0F53-5831-2B51E4FF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39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13A36CA-4A06-BF49-DDB2-F727E624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83EBC906-5997-96C3-C489-B2F9FD18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74255F9A-7A06-9518-49D5-A05E97E79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29D507A0-960F-D383-0ED4-4C733650E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995C747-50D8-A38E-6A77-40DC9274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67081FC-DEE7-E5F5-EF79-081B1FA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7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6C90322-391A-794A-76EC-48FE8310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B36B337-AC08-F79E-1528-A0D1A4A55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0FC246-34C6-5A22-BC05-81F9340D2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3BB2DC7-8241-961C-CE35-F7471A19C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2E3E9A6D-CAF1-1769-C635-A27C1024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C2249A1A-F5B5-EBA7-12BC-D01035F9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75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D12DF586-6C11-501D-DA8D-681D6BB49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5FF8BFE-6B23-AC52-ECC6-E5B7C1CF5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D0DE424-82D0-C9CE-3A57-817890AD5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DAA5274-62B2-FB92-5BB7-7D2CBD960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88F453B-A088-40C2-AA1B-85E690B38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5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F759CDC5-E9D2-5D54-C993-447201D2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637" y="0"/>
            <a:ext cx="48053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1950334"/>
            <a:ext cx="7386637" cy="4907666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502389"/>
            <a:ext cx="5915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3200" smtClean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3. 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인용과 </a:t>
            </a: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참고문헌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(APA Style)</a:t>
            </a:r>
            <a:endParaRPr lang="ko-KR" altLang="en-US" sz="3200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2" name="Picture 2" descr="가톨릭대학교 로고">
            <a:extLst>
              <a:ext uri="{FF2B5EF4-FFF2-40B4-BE49-F238E27FC236}">
                <a16:creationId xmlns="" xmlns:a16="http://schemas.microsoft.com/office/drawing/2014/main" id="{D9AE5E8D-EF5F-F64B-C068-20B919D28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57872" y="156258"/>
            <a:ext cx="3041871" cy="62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40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474560" y="932293"/>
            <a:ext cx="11223861" cy="2255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간접 인용의 예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⑤ 저자가 </a:t>
            </a:r>
            <a:r>
              <a:rPr lang="en-US" altLang="ko-KR" sz="2400" dirty="0">
                <a:latin typeface="+mn-ea"/>
              </a:rPr>
              <a:t>3-5</a:t>
            </a:r>
            <a:r>
              <a:rPr lang="ko-KR" altLang="en-US" sz="2400" dirty="0">
                <a:latin typeface="+mn-ea"/>
              </a:rPr>
              <a:t>인일 경우</a:t>
            </a:r>
            <a:r>
              <a:rPr lang="en-US" altLang="ko-KR" sz="2400" dirty="0">
                <a:latin typeface="+mn-ea"/>
              </a:rPr>
              <a:t>: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="" xmlns:a16="http://schemas.microsoft.com/office/drawing/2014/main" id="{6D5567A0-14B8-A63E-E4FB-79017A7A0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68105"/>
              </p:ext>
            </p:extLst>
          </p:nvPr>
        </p:nvGraphicFramePr>
        <p:xfrm>
          <a:off x="758467" y="2093410"/>
          <a:ext cx="10551872" cy="2331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42714">
                  <a:extLst>
                    <a:ext uri="{9D8B030D-6E8A-4147-A177-3AD203B41FA5}">
                      <a16:colId xmlns="" xmlns:a16="http://schemas.microsoft.com/office/drawing/2014/main" val="2516947709"/>
                    </a:ext>
                  </a:extLst>
                </a:gridCol>
                <a:gridCol w="866193">
                  <a:extLst>
                    <a:ext uri="{9D8B030D-6E8A-4147-A177-3AD203B41FA5}">
                      <a16:colId xmlns="" xmlns:a16="http://schemas.microsoft.com/office/drawing/2014/main" val="1048147313"/>
                    </a:ext>
                  </a:extLst>
                </a:gridCol>
                <a:gridCol w="6942965">
                  <a:extLst>
                    <a:ext uri="{9D8B030D-6E8A-4147-A177-3AD203B41FA5}">
                      <a16:colId xmlns="" xmlns:a16="http://schemas.microsoft.com/office/drawing/2014/main" val="1417417028"/>
                    </a:ext>
                  </a:extLst>
                </a:gridCol>
              </a:tblGrid>
              <a:tr h="914084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최초 인용은 저자명 </a:t>
                      </a:r>
                      <a:endParaRPr lang="en-US" altLang="ko-KR" sz="20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모두 기입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국문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김사랑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박우수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송민준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(2022)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 따르면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김사랑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박우수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송민준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2023).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3141392"/>
                  </a:ext>
                </a:extLst>
              </a:tr>
              <a:tr h="9140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영문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Jin</a:t>
                      </a: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Kim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</a:t>
                      </a:r>
                      <a:r>
                        <a:rPr 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Mayol</a:t>
                      </a: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(2000)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</a:t>
                      </a:r>
                      <a:r>
                        <a:rPr 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Jin</a:t>
                      </a: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Kim, &amp; </a:t>
                      </a:r>
                      <a:r>
                        <a:rPr 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Mayol</a:t>
                      </a: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2000). </a:t>
                      </a: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106519354"/>
                  </a:ext>
                </a:extLst>
              </a:tr>
            </a:tbl>
          </a:graphicData>
        </a:graphic>
      </p:graphicFrame>
      <p:graphicFrame>
        <p:nvGraphicFramePr>
          <p:cNvPr id="8" name="표 7">
            <a:extLst>
              <a:ext uri="{FF2B5EF4-FFF2-40B4-BE49-F238E27FC236}">
                <a16:creationId xmlns="" xmlns:a16="http://schemas.microsoft.com/office/drawing/2014/main" id="{2573A38A-87BE-B035-2EAE-DC97F4BA6D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1478729"/>
              </p:ext>
            </p:extLst>
          </p:nvPr>
        </p:nvGraphicFramePr>
        <p:xfrm>
          <a:off x="758467" y="4254724"/>
          <a:ext cx="10551872" cy="2331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42714">
                  <a:extLst>
                    <a:ext uri="{9D8B030D-6E8A-4147-A177-3AD203B41FA5}">
                      <a16:colId xmlns="" xmlns:a16="http://schemas.microsoft.com/office/drawing/2014/main" val="2516947709"/>
                    </a:ext>
                  </a:extLst>
                </a:gridCol>
                <a:gridCol w="866193">
                  <a:extLst>
                    <a:ext uri="{9D8B030D-6E8A-4147-A177-3AD203B41FA5}">
                      <a16:colId xmlns="" xmlns:a16="http://schemas.microsoft.com/office/drawing/2014/main" val="1048147313"/>
                    </a:ext>
                  </a:extLst>
                </a:gridCol>
                <a:gridCol w="6942965">
                  <a:extLst>
                    <a:ext uri="{9D8B030D-6E8A-4147-A177-3AD203B41FA5}">
                      <a16:colId xmlns="" xmlns:a16="http://schemas.microsoft.com/office/drawing/2014/main" val="1417417028"/>
                    </a:ext>
                  </a:extLst>
                </a:gridCol>
              </a:tblGrid>
              <a:tr h="914084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두 번째 또는 그 이상 인용된 경우는 첫 번째 저자명 다음에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</a:rPr>
                        <a:t>, et al.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기재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국문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감사랑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(2022)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김사랑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2017)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에서는 </a:t>
                      </a: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3141392"/>
                  </a:ext>
                </a:extLst>
              </a:tr>
              <a:tr h="9140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</a:rPr>
                        <a:t>영문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Jin</a:t>
                      </a: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(2000)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 따라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</a:t>
                      </a:r>
                      <a:r>
                        <a:rPr 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Jin</a:t>
                      </a:r>
                      <a:r>
                        <a:rPr 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et al., 2015).</a:t>
                      </a: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106519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528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CF640E70-55E1-D3D3-46CC-131B98F8E94B}"/>
              </a:ext>
            </a:extLst>
          </p:cNvPr>
          <p:cNvSpPr/>
          <p:nvPr/>
        </p:nvSpPr>
        <p:spPr>
          <a:xfrm>
            <a:off x="658544" y="5443323"/>
            <a:ext cx="11332828" cy="10064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474560" y="932293"/>
            <a:ext cx="11223861" cy="6022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간접 인용의 예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⑤ 저자가 </a:t>
            </a:r>
            <a:r>
              <a:rPr lang="en-US" altLang="ko-KR" sz="2400" dirty="0">
                <a:latin typeface="+mn-ea"/>
              </a:rPr>
              <a:t>6</a:t>
            </a:r>
            <a:r>
              <a:rPr lang="ko-KR" altLang="en-US" sz="2400" dirty="0">
                <a:latin typeface="+mn-ea"/>
              </a:rPr>
              <a:t>인 이상일 경우</a:t>
            </a:r>
            <a:r>
              <a:rPr lang="en-US" altLang="ko-KR" sz="2400" dirty="0">
                <a:latin typeface="+mn-ea"/>
              </a:rPr>
              <a:t>: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⑥ </a:t>
            </a:r>
            <a:r>
              <a:rPr lang="ko-KR" altLang="en-US" sz="2400" dirty="0">
                <a:latin typeface="+mn-ea"/>
              </a:rPr>
              <a:t>재인용의 경우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원저와 재인용한 문헌의 저자명과 발행연도를 제시하며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재인용임을 밝힘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참고문헌에서는 재인용 문헌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실제로 본 문헌</a:t>
            </a:r>
            <a:r>
              <a:rPr lang="en-US" altLang="ko-KR" sz="2400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만 제시한다</a:t>
            </a:r>
            <a:r>
              <a:rPr lang="en-US" altLang="ko-KR" sz="2400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2000" dirty="0">
                <a:latin typeface="+mn-ea"/>
              </a:rPr>
              <a:t>     </a:t>
            </a:r>
            <a:r>
              <a:rPr lang="ko-KR" altLang="en-US" sz="2200" dirty="0">
                <a:latin typeface="+mn-ea"/>
              </a:rPr>
              <a:t>예</a:t>
            </a:r>
            <a:r>
              <a:rPr lang="en-US" altLang="ko-KR" sz="2200" dirty="0">
                <a:latin typeface="+mn-ea"/>
              </a:rPr>
              <a:t>) </a:t>
            </a:r>
            <a:r>
              <a:rPr lang="ko-KR" altLang="en-US" sz="2200" dirty="0" err="1">
                <a:latin typeface="+mn-ea"/>
              </a:rPr>
              <a:t>심소연</a:t>
            </a:r>
            <a:r>
              <a:rPr lang="en-US" altLang="ko-KR" sz="2200" dirty="0">
                <a:latin typeface="+mn-ea"/>
              </a:rPr>
              <a:t>(2020)</a:t>
            </a:r>
            <a:r>
              <a:rPr lang="ko-KR" altLang="en-US" sz="2200" dirty="0">
                <a:latin typeface="+mn-ea"/>
              </a:rPr>
              <a:t>은 </a:t>
            </a:r>
            <a:r>
              <a:rPr lang="en-US" altLang="ko-KR" sz="2200" dirty="0">
                <a:latin typeface="+mn-ea"/>
              </a:rPr>
              <a:t>...... </a:t>
            </a:r>
            <a:r>
              <a:rPr lang="ko-KR" altLang="en-US" sz="2200" dirty="0">
                <a:latin typeface="+mn-ea"/>
              </a:rPr>
              <a:t>밝혔다</a:t>
            </a:r>
            <a:r>
              <a:rPr lang="en-US" altLang="ko-KR" sz="2200" dirty="0">
                <a:latin typeface="+mn-ea"/>
              </a:rPr>
              <a:t>(</a:t>
            </a:r>
            <a:r>
              <a:rPr lang="ko-KR" altLang="en-US" sz="2200" dirty="0">
                <a:latin typeface="+mn-ea"/>
              </a:rPr>
              <a:t>방만한</a:t>
            </a:r>
            <a:r>
              <a:rPr lang="en-US" altLang="ko-KR" sz="2200" dirty="0">
                <a:latin typeface="+mn-ea"/>
              </a:rPr>
              <a:t>, 2000</a:t>
            </a:r>
            <a:r>
              <a:rPr lang="ko-KR" altLang="en-US" sz="2200" dirty="0">
                <a:latin typeface="+mn-ea"/>
              </a:rPr>
              <a:t>에서 재인용</a:t>
            </a:r>
            <a:r>
              <a:rPr lang="en-US" altLang="ko-KR" sz="2200" dirty="0">
                <a:latin typeface="+mn-ea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+mn-ea"/>
              </a:rPr>
              <a:t>          </a:t>
            </a:r>
            <a:r>
              <a:rPr lang="ko-KR" altLang="en-US" sz="2200" dirty="0">
                <a:latin typeface="+mn-ea"/>
              </a:rPr>
              <a:t>학생의 행위주체성은 </a:t>
            </a:r>
            <a:r>
              <a:rPr lang="en-US" altLang="ko-KR" sz="2200" dirty="0">
                <a:latin typeface="+mn-ea"/>
              </a:rPr>
              <a:t>...... </a:t>
            </a:r>
            <a:r>
              <a:rPr lang="ko-KR" altLang="en-US" sz="2200" dirty="0">
                <a:latin typeface="+mn-ea"/>
              </a:rPr>
              <a:t>중요하다</a:t>
            </a:r>
            <a:r>
              <a:rPr lang="en-US" altLang="ko-KR" sz="2200" dirty="0">
                <a:latin typeface="+mn-ea"/>
              </a:rPr>
              <a:t>(UNESCO, 2022, </a:t>
            </a:r>
            <a:r>
              <a:rPr lang="ko-KR" altLang="en-US" sz="2200" dirty="0" err="1">
                <a:latin typeface="+mn-ea"/>
              </a:rPr>
              <a:t>한지운</a:t>
            </a:r>
            <a:r>
              <a:rPr lang="en-US" altLang="ko-KR" sz="2200" dirty="0">
                <a:latin typeface="+mn-ea"/>
              </a:rPr>
              <a:t>, 2023</a:t>
            </a:r>
            <a:r>
              <a:rPr lang="ko-KR" altLang="en-US" sz="2200" dirty="0">
                <a:latin typeface="+mn-ea"/>
              </a:rPr>
              <a:t>에서 재인용</a:t>
            </a:r>
            <a:r>
              <a:rPr lang="en-US" altLang="ko-KR" sz="2200" dirty="0">
                <a:latin typeface="+mn-ea"/>
              </a:rPr>
              <a:t>).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  <p:graphicFrame>
        <p:nvGraphicFramePr>
          <p:cNvPr id="4" name="표 3">
            <a:extLst>
              <a:ext uri="{FF2B5EF4-FFF2-40B4-BE49-F238E27FC236}">
                <a16:creationId xmlns="" xmlns:a16="http://schemas.microsoft.com/office/drawing/2014/main" id="{439BE373-2D22-75AB-F46A-C451E50FD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956224"/>
              </p:ext>
            </p:extLst>
          </p:nvPr>
        </p:nvGraphicFramePr>
        <p:xfrm>
          <a:off x="810554" y="2130708"/>
          <a:ext cx="10551872" cy="22098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42714">
                  <a:extLst>
                    <a:ext uri="{9D8B030D-6E8A-4147-A177-3AD203B41FA5}">
                      <a16:colId xmlns="" xmlns:a16="http://schemas.microsoft.com/office/drawing/2014/main" val="2516947709"/>
                    </a:ext>
                  </a:extLst>
                </a:gridCol>
                <a:gridCol w="866193">
                  <a:extLst>
                    <a:ext uri="{9D8B030D-6E8A-4147-A177-3AD203B41FA5}">
                      <a16:colId xmlns="" xmlns:a16="http://schemas.microsoft.com/office/drawing/2014/main" val="1048147313"/>
                    </a:ext>
                  </a:extLst>
                </a:gridCol>
                <a:gridCol w="6942965">
                  <a:extLst>
                    <a:ext uri="{9D8B030D-6E8A-4147-A177-3AD203B41FA5}">
                      <a16:colId xmlns="" xmlns:a16="http://schemas.microsoft.com/office/drawing/2014/main" val="1417417028"/>
                    </a:ext>
                  </a:extLst>
                </a:gridCol>
              </a:tblGrid>
              <a:tr h="902342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인용부터 첫 번째 저자명 다음에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-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et al.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기재</a:t>
                      </a:r>
                    </a:p>
                  </a:txBody>
                  <a:tcPr marL="95250" marR="95250" marT="95250" marB="9525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국문</a:t>
                      </a: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강민호 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(2023)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은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선행연구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강민호 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2023)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 따르면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3141392"/>
                  </a:ext>
                </a:extLst>
              </a:tr>
              <a:tr h="9023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영문</a:t>
                      </a: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Vygotsky 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등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(1930)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의 연구에서는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…(Vygotsky et al., 1930). 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106519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279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474560" y="932293"/>
            <a:ext cx="11223861" cy="593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참고문헌의 중요성</a:t>
            </a:r>
            <a:endParaRPr lang="en-US" altLang="ko-KR" sz="2400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이윤진</a:t>
            </a:r>
            <a:r>
              <a:rPr lang="en-US" altLang="ko-KR" sz="1400" dirty="0"/>
              <a:t>(2022). </a:t>
            </a:r>
            <a:r>
              <a:rPr lang="ko-KR" altLang="en-US" sz="1400" dirty="0"/>
              <a:t>논문 작성 연습</a:t>
            </a:r>
            <a:r>
              <a:rPr lang="en-US" altLang="ko-KR" sz="1400" dirty="0"/>
              <a:t>. </a:t>
            </a:r>
            <a:r>
              <a:rPr lang="ko-KR" altLang="en-US" sz="1400" dirty="0"/>
              <a:t>한국문화사</a:t>
            </a:r>
            <a:r>
              <a:rPr lang="en-US" altLang="ko-KR" sz="1400" dirty="0"/>
              <a:t>.          </a:t>
            </a:r>
            <a:endParaRPr lang="ko-KR" altLang="en-US" sz="1400" dirty="0"/>
          </a:p>
        </p:txBody>
      </p:sp>
      <p:graphicFrame>
        <p:nvGraphicFramePr>
          <p:cNvPr id="7" name="다이어그램 6">
            <a:extLst>
              <a:ext uri="{FF2B5EF4-FFF2-40B4-BE49-F238E27FC236}">
                <a16:creationId xmlns="" xmlns:a16="http://schemas.microsoft.com/office/drawing/2014/main" id="{639B45A4-99B0-E68A-F5B5-3AAC1C8A98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72391255"/>
              </p:ext>
            </p:extLst>
          </p:nvPr>
        </p:nvGraphicFramePr>
        <p:xfrm>
          <a:off x="1227558" y="1349015"/>
          <a:ext cx="9536897" cy="4612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13368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474560" y="932293"/>
            <a:ext cx="11223861" cy="447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참고문헌 작성시 유의점</a:t>
            </a: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+mn-ea"/>
              </a:rPr>
              <a:t>참고문헌은 본문에 인용된 것으로 제한하여 작성해야 함</a:t>
            </a: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+mn-ea"/>
              </a:rPr>
              <a:t>참고문헌의 배열순서는 국내문헌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동양문헌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국가명의 알파벳순</a:t>
            </a:r>
            <a:r>
              <a:rPr lang="en-US" altLang="ko-KR" sz="2400" dirty="0">
                <a:latin typeface="+mn-ea"/>
              </a:rPr>
              <a:t>), </a:t>
            </a:r>
            <a:r>
              <a:rPr lang="ko-KR" altLang="en-US" sz="2400" dirty="0">
                <a:latin typeface="+mn-ea"/>
              </a:rPr>
              <a:t>서양문헌 순으로 열거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</a:t>
            </a:r>
            <a:r>
              <a:rPr lang="en-US" altLang="ko-KR" sz="2400" dirty="0">
                <a:latin typeface="+mn-ea"/>
              </a:rPr>
              <a:t>→ </a:t>
            </a:r>
            <a:r>
              <a:rPr lang="ko-KR" altLang="en-US" sz="2400" dirty="0">
                <a:latin typeface="+mn-ea"/>
              </a:rPr>
              <a:t>국내문헌과 동양문헌은 저자명의 가나다순으로</a:t>
            </a:r>
            <a:r>
              <a:rPr lang="en-US" altLang="ko-KR" sz="2400" dirty="0"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     </a:t>
            </a:r>
            <a:r>
              <a:rPr lang="ko-KR" altLang="en-US" sz="2400" dirty="0">
                <a:latin typeface="+mn-ea"/>
              </a:rPr>
              <a:t>서양문헌은 저자명의 알파벳순으로 열거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+mn-ea"/>
              </a:rPr>
              <a:t>저자의 이름은 국문 문헌일 경우 성과 이름을 붙여 쓰고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영문 문헌의 저자명은 성</a:t>
            </a:r>
            <a:r>
              <a:rPr lang="en-US" altLang="ko-KR" sz="2400" dirty="0">
                <a:latin typeface="+mn-ea"/>
              </a:rPr>
              <a:t>(family name)</a:t>
            </a:r>
            <a:r>
              <a:rPr lang="ko-KR" altLang="en-US" sz="2400" dirty="0">
                <a:latin typeface="+mn-ea"/>
              </a:rPr>
              <a:t>은 다 쓰되 이름</a:t>
            </a:r>
            <a:r>
              <a:rPr lang="en-US" altLang="ko-KR" sz="2400" dirty="0">
                <a:latin typeface="+mn-ea"/>
              </a:rPr>
              <a:t>(first name)</a:t>
            </a:r>
            <a:r>
              <a:rPr lang="ko-KR" altLang="en-US" sz="2400" dirty="0">
                <a:latin typeface="+mn-ea"/>
              </a:rPr>
              <a:t>과 </a:t>
            </a:r>
            <a:r>
              <a:rPr lang="ko-KR" altLang="en-US" sz="2400" dirty="0" err="1">
                <a:latin typeface="+mn-ea"/>
              </a:rPr>
              <a:t>중간명</a:t>
            </a:r>
            <a:r>
              <a:rPr lang="en-US" altLang="ko-KR" sz="2400" dirty="0">
                <a:latin typeface="+mn-ea"/>
              </a:rPr>
              <a:t>(middle name)</a:t>
            </a:r>
            <a:r>
              <a:rPr lang="ko-KR" altLang="en-US" sz="2400" dirty="0">
                <a:latin typeface="+mn-ea"/>
              </a:rPr>
              <a:t>은 이니셜만 쓰고 </a:t>
            </a:r>
            <a:r>
              <a:rPr lang="ko-KR" altLang="en-US" sz="2400" dirty="0" err="1">
                <a:latin typeface="+mn-ea"/>
              </a:rPr>
              <a:t>약호표</a:t>
            </a:r>
            <a:r>
              <a:rPr lang="ko-KR" altLang="en-US" sz="2400" dirty="0">
                <a:latin typeface="+mn-ea"/>
              </a:rPr>
              <a:t> ‘</a:t>
            </a:r>
            <a:r>
              <a:rPr lang="en-US" altLang="ko-KR" sz="2400" dirty="0">
                <a:latin typeface="+mn-ea"/>
              </a:rPr>
              <a:t>.’</a:t>
            </a:r>
            <a:r>
              <a:rPr lang="ko-KR" altLang="en-US" sz="2400" dirty="0">
                <a:latin typeface="+mn-ea"/>
              </a:rPr>
              <a:t>를  찍음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371569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474560" y="932293"/>
            <a:ext cx="11223861" cy="225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참고문헌 작성시 유의점</a:t>
            </a: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+mn-ea"/>
              </a:rPr>
              <a:t>동일 저자가 같은 해에 발간한 여러 문헌을 참고한 경우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제목의 가나다순으로 열거하고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연도 뒤에 </a:t>
            </a:r>
            <a:r>
              <a:rPr lang="en-US" altLang="ko-KR" sz="2400" dirty="0">
                <a:latin typeface="+mn-ea"/>
              </a:rPr>
              <a:t>a, b, c</a:t>
            </a:r>
            <a:r>
              <a:rPr lang="ko-KR" altLang="en-US" sz="2400" dirty="0">
                <a:latin typeface="+mn-ea"/>
              </a:rPr>
              <a:t>를 붙임</a:t>
            </a: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ko-KR" altLang="en-US" sz="2400" dirty="0">
                <a:latin typeface="+mn-ea"/>
              </a:rPr>
              <a:t>단독과 공저가 있는 경우에는 연도에 관계없이 단독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공저 순으로 배열</a:t>
            </a:r>
            <a:endParaRPr lang="en-US" altLang="ko-KR" sz="2400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213112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C089C8B1-AE2B-5A62-C37A-18047D3493EB}"/>
              </a:ext>
            </a:extLst>
          </p:cNvPr>
          <p:cNvSpPr/>
          <p:nvPr/>
        </p:nvSpPr>
        <p:spPr>
          <a:xfrm>
            <a:off x="364600" y="4287496"/>
            <a:ext cx="11332828" cy="10889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461767C9-CD39-886A-8477-886BF8428013}"/>
              </a:ext>
            </a:extLst>
          </p:cNvPr>
          <p:cNvSpPr/>
          <p:nvPr/>
        </p:nvSpPr>
        <p:spPr>
          <a:xfrm>
            <a:off x="364600" y="2688260"/>
            <a:ext cx="11332828" cy="47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5579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일반 저서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저자명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발행연도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제목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발행기관 순으로 제시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② </a:t>
            </a:r>
            <a:r>
              <a:rPr lang="ko-KR" altLang="en-US" sz="2400" dirty="0">
                <a:latin typeface="+mn-ea"/>
              </a:rPr>
              <a:t>동양서 참고문헌 작성 시에 단행본의 저서명은 중고딕체로 표기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</a:t>
            </a:r>
            <a:r>
              <a:rPr lang="ko-KR" altLang="en-US" sz="2000" dirty="0">
                <a:latin typeface="+mn-ea"/>
              </a:rPr>
              <a:t>예</a:t>
            </a:r>
            <a:r>
              <a:rPr lang="en-US" altLang="ko-KR" sz="2000" dirty="0">
                <a:latin typeface="+mn-ea"/>
              </a:rPr>
              <a:t>) </a:t>
            </a:r>
            <a:r>
              <a:rPr lang="ko-KR" altLang="en-US" sz="2000" dirty="0">
                <a:latin typeface="+mn-ea"/>
              </a:rPr>
              <a:t>이희진</a:t>
            </a:r>
            <a:r>
              <a:rPr lang="en-US" altLang="ko-KR" sz="2000" dirty="0">
                <a:latin typeface="+mn-ea"/>
              </a:rPr>
              <a:t>(2018). </a:t>
            </a:r>
            <a:r>
              <a:rPr lang="ko-KR" altLang="en-US" sz="2000" dirty="0">
                <a:latin typeface="중고딕"/>
              </a:rPr>
              <a:t>세상의 흐름</a:t>
            </a:r>
            <a:r>
              <a:rPr lang="en-US" altLang="ko-KR" sz="2000" dirty="0">
                <a:latin typeface="+mn-ea"/>
              </a:rPr>
              <a:t>. </a:t>
            </a:r>
            <a:r>
              <a:rPr lang="ko-KR" altLang="en-US" sz="2000" dirty="0" err="1">
                <a:latin typeface="+mn-ea"/>
              </a:rPr>
              <a:t>환상북</a:t>
            </a:r>
            <a:r>
              <a:rPr lang="en-US" altLang="ko-KR" sz="20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③ </a:t>
            </a:r>
            <a:r>
              <a:rPr lang="ko-KR" altLang="en-US" sz="2400" dirty="0">
                <a:latin typeface="+mn-ea"/>
              </a:rPr>
              <a:t>영문 저서의 제목은 첫 단어만 대문자로 표기하고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나머지는 모두 소문자로 표기하며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영문 저서명은 이탤릭체로 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</a:t>
            </a:r>
            <a:r>
              <a:rPr lang="ko-KR" altLang="en-US" sz="2000" dirty="0">
                <a:latin typeface="+mn-ea"/>
              </a:rPr>
              <a:t>예</a:t>
            </a:r>
            <a:r>
              <a:rPr lang="en-US" altLang="ko-KR" sz="2000" dirty="0">
                <a:latin typeface="+mn-ea"/>
              </a:rPr>
              <a:t>) Williams, R. L. (2010). </a:t>
            </a:r>
            <a:r>
              <a:rPr lang="en-US" altLang="ko-KR" sz="2000" i="1" dirty="0">
                <a:latin typeface="+mn-ea"/>
              </a:rPr>
              <a:t>Multicultural education in early childhood classrooms.</a:t>
            </a:r>
            <a:r>
              <a:rPr lang="en-US" altLang="ko-KR" sz="2000" dirty="0">
                <a:latin typeface="+mn-ea"/>
              </a:rPr>
              <a:t>  Teachers College Press.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④ </a:t>
            </a:r>
            <a:r>
              <a:rPr lang="ko-KR" altLang="en-US" sz="2400" dirty="0">
                <a:latin typeface="+mn-ea"/>
              </a:rPr>
              <a:t>개정판은 제목에 이어서 괄호 안에 ‘개정판’ 혹은 ‘</a:t>
            </a:r>
            <a:r>
              <a:rPr lang="ko-KR" altLang="en-US" sz="2400" dirty="0" err="1">
                <a:latin typeface="+mn-ea"/>
              </a:rPr>
              <a:t>수정･증보판’이라</a:t>
            </a:r>
            <a:r>
              <a:rPr lang="ko-KR" altLang="en-US" sz="2400" dirty="0">
                <a:latin typeface="+mn-ea"/>
              </a:rPr>
              <a:t> 명시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</a:t>
            </a:r>
            <a:r>
              <a:rPr lang="en-US" altLang="ko-KR" sz="2400" dirty="0">
                <a:latin typeface="+mn-ea"/>
              </a:rPr>
              <a:t>- </a:t>
            </a:r>
            <a:r>
              <a:rPr lang="ko-KR" altLang="en-US" sz="2400" dirty="0">
                <a:latin typeface="+mn-ea"/>
              </a:rPr>
              <a:t>영문 저서의 경우</a:t>
            </a:r>
            <a:r>
              <a:rPr lang="en-US" altLang="ko-KR" sz="2400" dirty="0">
                <a:latin typeface="+mn-ea"/>
              </a:rPr>
              <a:t>, ‘2nd ed.’</a:t>
            </a:r>
            <a:r>
              <a:rPr lang="ko-KR" altLang="en-US" sz="2400" dirty="0">
                <a:latin typeface="+mn-ea"/>
              </a:rPr>
              <a:t>식으로 표기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53423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9F766-A7D1-DD83-A088-BD476CCA2338}"/>
              </a:ext>
            </a:extLst>
          </p:cNvPr>
          <p:cNvSpPr/>
          <p:nvPr/>
        </p:nvSpPr>
        <p:spPr>
          <a:xfrm>
            <a:off x="364600" y="4573993"/>
            <a:ext cx="11332828" cy="10889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4702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편저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저자명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발행연도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err="1">
                <a:latin typeface="+mn-ea"/>
              </a:rPr>
              <a:t>쳅터제목</a:t>
            </a:r>
            <a:r>
              <a:rPr lang="ko-KR" altLang="en-US" sz="2400" dirty="0">
                <a:latin typeface="+mn-ea"/>
              </a:rPr>
              <a:t> 다음에 </a:t>
            </a:r>
            <a:r>
              <a:rPr lang="ko-KR" altLang="en-US" sz="2400" dirty="0" err="1">
                <a:latin typeface="+mn-ea"/>
              </a:rPr>
              <a:t>쳅터가</a:t>
            </a:r>
            <a:r>
              <a:rPr lang="ko-KR" altLang="en-US" sz="2400" dirty="0">
                <a:latin typeface="+mn-ea"/>
              </a:rPr>
              <a:t> 포함된 책을 엮은 편집자의 성명을 적고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괄호 안에 ‘편’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영어는 편집자명 앞에 ‘</a:t>
            </a:r>
            <a:r>
              <a:rPr lang="en-US" altLang="ko-KR" sz="2400" dirty="0">
                <a:latin typeface="+mn-ea"/>
              </a:rPr>
              <a:t>In’ / </a:t>
            </a:r>
            <a:r>
              <a:rPr lang="ko-KR" altLang="en-US" sz="2400" dirty="0">
                <a:latin typeface="+mn-ea"/>
              </a:rPr>
              <a:t>괄호 안에 </a:t>
            </a:r>
            <a:r>
              <a:rPr lang="en-US" altLang="ko-KR" sz="2400" dirty="0">
                <a:latin typeface="+mn-ea"/>
              </a:rPr>
              <a:t>Ed. </a:t>
            </a:r>
            <a:r>
              <a:rPr lang="ko-KR" altLang="en-US" sz="2400" dirty="0">
                <a:latin typeface="+mn-ea"/>
              </a:rPr>
              <a:t>혹은 </a:t>
            </a:r>
            <a:r>
              <a:rPr lang="en-US" altLang="ko-KR" sz="2400" dirty="0">
                <a:latin typeface="+mn-ea"/>
              </a:rPr>
              <a:t>Eds.)</a:t>
            </a:r>
            <a:r>
              <a:rPr lang="ko-KR" altLang="en-US" sz="2400" dirty="0">
                <a:latin typeface="+mn-ea"/>
              </a:rPr>
              <a:t>으로 표기한 후 책의 제목을 중고딕체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영어는 이탤릭체</a:t>
            </a:r>
            <a:r>
              <a:rPr lang="en-US" altLang="ko-KR" sz="2400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로 적음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② </a:t>
            </a:r>
            <a:r>
              <a:rPr lang="ko-KR" altLang="en-US" sz="2400" dirty="0">
                <a:latin typeface="+mn-ea"/>
              </a:rPr>
              <a:t>저서명에 이어 괄호 안에 해당 쪽수를 </a:t>
            </a:r>
            <a:r>
              <a:rPr lang="en-US" altLang="ko-KR" sz="2400" dirty="0">
                <a:latin typeface="+mn-ea"/>
              </a:rPr>
              <a:t>pp.</a:t>
            </a:r>
            <a:r>
              <a:rPr lang="ko-KR" altLang="en-US" sz="2400" dirty="0">
                <a:latin typeface="+mn-ea"/>
              </a:rPr>
              <a:t>로 표시하여 적은 후 마침표를 찍고</a:t>
            </a:r>
            <a:r>
              <a:rPr lang="en-US" altLang="ko-KR" sz="2400" dirty="0">
                <a:latin typeface="+mn-ea"/>
              </a:rPr>
              <a:t>, </a:t>
            </a: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    </a:t>
            </a:r>
            <a:r>
              <a:rPr lang="ko-KR" altLang="en-US" sz="2400" dirty="0">
                <a:latin typeface="+mn-ea"/>
              </a:rPr>
              <a:t>발행기관을 적고 마침표를 찍음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>
                <a:latin typeface="+mn-ea"/>
              </a:rPr>
              <a:t>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err="1">
                <a:latin typeface="+mn-ea"/>
              </a:rPr>
              <a:t>박연구</a:t>
            </a:r>
            <a:r>
              <a:rPr lang="en-US" altLang="ko-KR" sz="2400" dirty="0">
                <a:latin typeface="+mn-ea"/>
              </a:rPr>
              <a:t>(2017). </a:t>
            </a:r>
            <a:r>
              <a:rPr lang="ko-KR" altLang="en-US" sz="2400" dirty="0">
                <a:latin typeface="+mn-ea"/>
              </a:rPr>
              <a:t>직장인이 추구하는 삶의 의미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 err="1">
                <a:latin typeface="+mn-ea"/>
              </a:rPr>
              <a:t>이육아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김지원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편</a:t>
            </a:r>
            <a:r>
              <a:rPr lang="en-US" altLang="ko-KR" sz="2400" dirty="0">
                <a:latin typeface="+mn-ea"/>
              </a:rPr>
              <a:t>), </a:t>
            </a:r>
            <a:r>
              <a:rPr lang="ko-KR" altLang="en-US" sz="2400" dirty="0">
                <a:latin typeface="중고딕"/>
              </a:rPr>
              <a:t>한국 기업문화의 이해</a:t>
            </a:r>
            <a:r>
              <a:rPr lang="en-US" altLang="ko-KR" sz="2400" dirty="0">
                <a:latin typeface="+mn-ea"/>
              </a:rPr>
              <a:t>(pp. 388-440). </a:t>
            </a:r>
            <a:r>
              <a:rPr lang="ko-KR" altLang="en-US" sz="2400" dirty="0">
                <a:latin typeface="+mn-ea"/>
              </a:rPr>
              <a:t>오름</a:t>
            </a:r>
            <a:r>
              <a:rPr lang="en-US" altLang="ko-KR" sz="2400" dirty="0">
                <a:latin typeface="+mn-ea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638020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9F766-A7D1-DD83-A088-BD476CCA2338}"/>
              </a:ext>
            </a:extLst>
          </p:cNvPr>
          <p:cNvSpPr/>
          <p:nvPr/>
        </p:nvSpPr>
        <p:spPr>
          <a:xfrm>
            <a:off x="364600" y="5174495"/>
            <a:ext cx="11332828" cy="10889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5756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역서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원저자명 뒤에 번역서의 발행연도를 괄호 안에 제시하고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번역서명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중고딕체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영문은 이탤릭체</a:t>
            </a:r>
            <a:r>
              <a:rPr lang="en-US" altLang="ko-KR" sz="2400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을 적음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② </a:t>
            </a:r>
            <a:r>
              <a:rPr lang="ko-KR" altLang="en-US" sz="2400" dirty="0">
                <a:latin typeface="+mn-ea"/>
              </a:rPr>
              <a:t>원전의 제목을 알고 있는 경우에는 대괄호를 이용하여 원전의 제목을 표기함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③ </a:t>
            </a:r>
            <a:r>
              <a:rPr lang="ko-KR" altLang="en-US" sz="2400" dirty="0">
                <a:latin typeface="+mn-ea"/>
              </a:rPr>
              <a:t>괄호로 묶어 역자명을 적고 ‘역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혹은 공역</a:t>
            </a:r>
            <a:r>
              <a:rPr lang="en-US" altLang="ko-KR" sz="2400" dirty="0">
                <a:latin typeface="+mn-ea"/>
              </a:rPr>
              <a:t>)’</a:t>
            </a:r>
            <a:r>
              <a:rPr lang="ko-KR" altLang="en-US" sz="2400" dirty="0">
                <a:latin typeface="+mn-ea"/>
              </a:rPr>
              <a:t>으로 번역서임을 표시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영문 역서의 경우 ‘</a:t>
            </a:r>
            <a:r>
              <a:rPr lang="en-US" altLang="ko-KR" sz="2400" dirty="0">
                <a:latin typeface="+mn-ea"/>
              </a:rPr>
              <a:t>Trans.) </a:t>
            </a:r>
            <a:r>
              <a:rPr lang="ko-KR" altLang="en-US" sz="2400" dirty="0">
                <a:latin typeface="+mn-ea"/>
              </a:rPr>
              <a:t>하고 마침표를 찍고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발행기관을 적고 마침표를 찍음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그 뒤에 원전의 출판연도를 괄호로 묶어 제시함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ko-KR" sz="2400" dirty="0">
                <a:latin typeface="+mn-ea"/>
              </a:rPr>
              <a:t> </a:t>
            </a:r>
            <a:r>
              <a:rPr lang="ko-KR" altLang="en-US" sz="2400" dirty="0">
                <a:latin typeface="+mn-ea"/>
              </a:rPr>
              <a:t>예</a:t>
            </a:r>
            <a:r>
              <a:rPr lang="en-US" altLang="ko-KR" sz="2400" dirty="0">
                <a:latin typeface="+mn-ea"/>
              </a:rPr>
              <a:t>) Negroponte, N. (2016). </a:t>
            </a:r>
            <a:r>
              <a:rPr lang="ko-KR" altLang="en-US" sz="2400" dirty="0">
                <a:latin typeface="중고딕"/>
              </a:rPr>
              <a:t>디지털이다</a:t>
            </a:r>
            <a:r>
              <a:rPr lang="en-US" altLang="ko-KR" sz="2400" dirty="0">
                <a:latin typeface="+mn-ea"/>
              </a:rPr>
              <a:t>[Being digital](</a:t>
            </a:r>
            <a:r>
              <a:rPr lang="ko-KR" altLang="en-US" sz="2400" dirty="0" err="1">
                <a:latin typeface="+mn-ea"/>
              </a:rPr>
              <a:t>백욱인</a:t>
            </a:r>
            <a:r>
              <a:rPr lang="ko-KR" altLang="en-US" sz="2400" dirty="0">
                <a:latin typeface="+mn-ea"/>
              </a:rPr>
              <a:t> 역</a:t>
            </a:r>
            <a:r>
              <a:rPr lang="en-US" altLang="ko-KR" sz="2400" dirty="0">
                <a:latin typeface="+mn-ea"/>
              </a:rPr>
              <a:t>). </a:t>
            </a:r>
            <a:r>
              <a:rPr lang="ko-KR" altLang="en-US" sz="2400" dirty="0">
                <a:latin typeface="+mn-ea"/>
              </a:rPr>
              <a:t>커뮤니케이션 </a:t>
            </a:r>
            <a:r>
              <a:rPr lang="ko-KR" altLang="en-US" sz="2400" dirty="0" err="1">
                <a:latin typeface="+mn-ea"/>
              </a:rPr>
              <a:t>북스</a:t>
            </a:r>
            <a:r>
              <a:rPr lang="en-US" altLang="ko-KR" sz="2400" dirty="0">
                <a:latin typeface="+mn-ea"/>
              </a:rPr>
              <a:t>. (</a:t>
            </a:r>
            <a:r>
              <a:rPr lang="ko-KR" altLang="en-US" sz="2400" dirty="0">
                <a:latin typeface="+mn-ea"/>
              </a:rPr>
              <a:t>원전 </a:t>
            </a:r>
            <a:r>
              <a:rPr lang="en-US" altLang="ko-KR" sz="2400" dirty="0">
                <a:latin typeface="+mn-ea"/>
              </a:rPr>
              <a:t>2014 </a:t>
            </a:r>
            <a:r>
              <a:rPr lang="ko-KR" altLang="en-US" sz="2400" dirty="0">
                <a:latin typeface="+mn-ea"/>
              </a:rPr>
              <a:t>출판</a:t>
            </a:r>
            <a:r>
              <a:rPr lang="en-US" altLang="ko-KR" sz="2400" dirty="0">
                <a:latin typeface="+mn-ea"/>
              </a:rPr>
              <a:t>)</a:t>
            </a: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68636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9F766-A7D1-DD83-A088-BD476CCA2338}"/>
              </a:ext>
            </a:extLst>
          </p:cNvPr>
          <p:cNvSpPr/>
          <p:nvPr/>
        </p:nvSpPr>
        <p:spPr>
          <a:xfrm>
            <a:off x="364600" y="4983515"/>
            <a:ext cx="11332828" cy="1542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528387" cy="6396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학술지 논문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300" dirty="0">
                <a:latin typeface="+mn-ea"/>
              </a:rPr>
              <a:t>① </a:t>
            </a:r>
            <a:r>
              <a:rPr lang="ko-KR" altLang="en-US" sz="2300" dirty="0">
                <a:latin typeface="+mn-ea"/>
              </a:rPr>
              <a:t>학술지 등 정기간행물 속의 논문은 저자명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발행연도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 err="1">
                <a:latin typeface="+mn-ea"/>
              </a:rPr>
              <a:t>논문명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학술지명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권</a:t>
            </a:r>
            <a:r>
              <a:rPr lang="en-US" altLang="ko-KR" sz="2300" dirty="0">
                <a:latin typeface="+mn-ea"/>
              </a:rPr>
              <a:t>(</a:t>
            </a:r>
            <a:r>
              <a:rPr lang="ko-KR" altLang="en-US" sz="2300" dirty="0">
                <a:latin typeface="+mn-ea"/>
              </a:rPr>
              <a:t>호</a:t>
            </a:r>
            <a:r>
              <a:rPr lang="en-US" altLang="ko-KR" sz="2300" dirty="0">
                <a:latin typeface="+mn-ea"/>
              </a:rPr>
              <a:t>), </a:t>
            </a:r>
            <a:r>
              <a:rPr lang="ko-KR" altLang="en-US" sz="2300" dirty="0">
                <a:latin typeface="+mn-ea"/>
              </a:rPr>
              <a:t>페이지 순으로 기재함</a:t>
            </a:r>
            <a:r>
              <a:rPr lang="en-US" altLang="ko-KR" sz="2300" dirty="0">
                <a:latin typeface="+mn-ea"/>
              </a:rPr>
              <a:t>. </a:t>
            </a:r>
            <a:r>
              <a:rPr lang="ko-KR" altLang="en-US" sz="2300" dirty="0">
                <a:latin typeface="+mn-ea"/>
              </a:rPr>
              <a:t>논문명은 </a:t>
            </a:r>
            <a:r>
              <a:rPr lang="ko-KR" altLang="en-US" sz="2300" dirty="0" err="1">
                <a:latin typeface="+mn-ea"/>
              </a:rPr>
              <a:t>신명조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학술지명과 권수는 중고딕체</a:t>
            </a:r>
            <a:r>
              <a:rPr lang="en-US" altLang="ko-KR" sz="2300" dirty="0">
                <a:latin typeface="+mn-ea"/>
              </a:rPr>
              <a:t>(</a:t>
            </a:r>
            <a:r>
              <a:rPr lang="ko-KR" altLang="en-US" sz="2300" dirty="0">
                <a:latin typeface="+mn-ea"/>
              </a:rPr>
              <a:t>영어는 이탤릭체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학술지명은 글자 모두 대문자</a:t>
            </a:r>
            <a:r>
              <a:rPr lang="en-US" altLang="ko-KR" sz="2300" dirty="0">
                <a:latin typeface="+mn-ea"/>
              </a:rPr>
              <a:t>)</a:t>
            </a:r>
            <a:r>
              <a:rPr lang="ko-KR" altLang="en-US" sz="2300" dirty="0">
                <a:latin typeface="+mn-ea"/>
              </a:rPr>
              <a:t>로 작성함</a:t>
            </a:r>
            <a:endParaRPr lang="en-US" altLang="ko-KR" sz="23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300" dirty="0">
                <a:latin typeface="+mn-ea"/>
              </a:rPr>
              <a:t>② DOI</a:t>
            </a:r>
            <a:r>
              <a:rPr lang="ko-KR" altLang="en-US" sz="2300" dirty="0">
                <a:latin typeface="+mn-ea"/>
              </a:rPr>
              <a:t>가 있는 것은 반드시 함께 기재함</a:t>
            </a:r>
            <a:r>
              <a:rPr lang="en-US" altLang="ko-KR" sz="2300" dirty="0">
                <a:latin typeface="+mn-ea"/>
              </a:rPr>
              <a:t>. DOI </a:t>
            </a:r>
            <a:r>
              <a:rPr lang="ko-KR" altLang="en-US" sz="2300" dirty="0">
                <a:latin typeface="+mn-ea"/>
              </a:rPr>
              <a:t>기입 시 </a:t>
            </a:r>
            <a:r>
              <a:rPr lang="en-US" altLang="ko-KR" sz="2300" dirty="0">
                <a:latin typeface="+mn-ea"/>
              </a:rPr>
              <a:t>http:// </a:t>
            </a:r>
            <a:r>
              <a:rPr lang="ko-KR" altLang="en-US" sz="2300" dirty="0">
                <a:latin typeface="+mn-ea"/>
              </a:rPr>
              <a:t>혹은 </a:t>
            </a:r>
            <a:r>
              <a:rPr lang="en-US" altLang="ko-KR" sz="2300" dirty="0">
                <a:latin typeface="+mn-ea"/>
              </a:rPr>
              <a:t>https://</a:t>
            </a:r>
            <a:r>
              <a:rPr lang="ko-KR" altLang="en-US" sz="2300" dirty="0">
                <a:latin typeface="+mn-ea"/>
              </a:rPr>
              <a:t>부터 기입함</a:t>
            </a:r>
            <a:endParaRPr lang="en-US" altLang="ko-KR" sz="23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300" dirty="0">
                <a:latin typeface="+mn-ea"/>
              </a:rPr>
              <a:t>③ 저자명 뒤에 번역서의 발행연도를 괄호 안에 제시하고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번역서명</a:t>
            </a:r>
            <a:r>
              <a:rPr lang="en-US" altLang="ko-KR" sz="2300" dirty="0">
                <a:latin typeface="+mn-ea"/>
              </a:rPr>
              <a:t>(</a:t>
            </a:r>
            <a:r>
              <a:rPr lang="ko-KR" altLang="en-US" sz="2300" dirty="0">
                <a:latin typeface="+mn-ea"/>
              </a:rPr>
              <a:t>중고딕체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영문은 이탤릭체</a:t>
            </a:r>
            <a:r>
              <a:rPr lang="en-US" altLang="ko-KR" sz="2300" dirty="0">
                <a:latin typeface="+mn-ea"/>
              </a:rPr>
              <a:t>)</a:t>
            </a:r>
            <a:r>
              <a:rPr lang="ko-KR" altLang="en-US" sz="2300" dirty="0">
                <a:latin typeface="+mn-ea"/>
              </a:rPr>
              <a:t>을 적음</a:t>
            </a:r>
            <a:endParaRPr lang="en-US" altLang="ko-KR" sz="23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 algn="just" fontAlgn="base"/>
            <a:r>
              <a:rPr lang="ko-KR" altLang="en-US" sz="2300" dirty="0">
                <a:latin typeface="+mn-ea"/>
              </a:rPr>
              <a:t>예</a:t>
            </a:r>
            <a:r>
              <a:rPr lang="en-US" altLang="ko-KR" sz="2300" dirty="0">
                <a:latin typeface="+mn-ea"/>
              </a:rPr>
              <a:t>) </a:t>
            </a:r>
            <a:r>
              <a:rPr lang="ko-KR" altLang="en-US" sz="2300" dirty="0" err="1">
                <a:latin typeface="+mn-ea"/>
              </a:rPr>
              <a:t>전연재</a:t>
            </a:r>
            <a:r>
              <a:rPr lang="en-US" altLang="ko-KR" sz="2300" dirty="0">
                <a:latin typeface="+mn-ea"/>
              </a:rPr>
              <a:t>, </a:t>
            </a:r>
            <a:r>
              <a:rPr lang="ko-KR" altLang="en-US" sz="2300" dirty="0">
                <a:latin typeface="+mn-ea"/>
              </a:rPr>
              <a:t>이시영</a:t>
            </a:r>
            <a:r>
              <a:rPr lang="en-US" altLang="ko-KR" sz="2300" dirty="0">
                <a:latin typeface="+mn-ea"/>
              </a:rPr>
              <a:t>(2023). </a:t>
            </a:r>
            <a:r>
              <a:rPr lang="ko-KR" altLang="en-US" sz="2300" dirty="0">
                <a:latin typeface="+mn-ea"/>
              </a:rPr>
              <a:t>부모의 사회경제적 지위 및 양육 태도가 자녀의 문해력에 미치는  영향</a:t>
            </a:r>
            <a:r>
              <a:rPr lang="en-US" altLang="ko-KR" sz="2300" dirty="0">
                <a:latin typeface="+mn-ea"/>
              </a:rPr>
              <a:t>: </a:t>
            </a:r>
            <a:r>
              <a:rPr lang="ko-KR" altLang="en-US" sz="2300" dirty="0">
                <a:latin typeface="+mn-ea"/>
              </a:rPr>
              <a:t>독서 행태와 디지털기기 사용 행태의 매개효과를 중심으로</a:t>
            </a:r>
            <a:r>
              <a:rPr lang="en-US" altLang="ko-KR" sz="2300" dirty="0">
                <a:latin typeface="+mn-ea"/>
              </a:rPr>
              <a:t>. </a:t>
            </a:r>
            <a:r>
              <a:rPr lang="ko-KR" altLang="en-US" sz="2300" dirty="0">
                <a:latin typeface="중고딕"/>
              </a:rPr>
              <a:t>청소년학연구</a:t>
            </a:r>
            <a:r>
              <a:rPr lang="en-US" altLang="ko-KR" sz="2300" dirty="0">
                <a:latin typeface="중고딕"/>
              </a:rPr>
              <a:t>, 30</a:t>
            </a:r>
            <a:r>
              <a:rPr lang="en-US" altLang="ko-KR" sz="2300" dirty="0">
                <a:latin typeface="+mn-ea"/>
              </a:rPr>
              <a:t>(5), 266-266. https://doi.org/10.21509/KJYS.2023.05.30.5.233</a:t>
            </a: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en-US" altLang="ko-KR" sz="23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016406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9F766-A7D1-DD83-A088-BD476CCA2338}"/>
              </a:ext>
            </a:extLst>
          </p:cNvPr>
          <p:cNvSpPr/>
          <p:nvPr/>
        </p:nvSpPr>
        <p:spPr>
          <a:xfrm>
            <a:off x="364600" y="3721682"/>
            <a:ext cx="11332828" cy="12380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4426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학위 논문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학위논문은 저자명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발행연도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err="1">
                <a:latin typeface="+mn-ea"/>
              </a:rPr>
              <a:t>논문명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영문은 이탤릭체</a:t>
            </a:r>
            <a:r>
              <a:rPr lang="en-US" altLang="ko-KR" sz="2400" dirty="0">
                <a:latin typeface="+mn-ea"/>
              </a:rPr>
              <a:t>), </a:t>
            </a:r>
            <a:r>
              <a:rPr lang="ko-KR" altLang="en-US" sz="2400" dirty="0">
                <a:latin typeface="+mn-ea"/>
              </a:rPr>
              <a:t>학위수여기관과 </a:t>
            </a:r>
            <a:r>
              <a:rPr lang="ko-KR" altLang="en-US" sz="2400" dirty="0" err="1">
                <a:latin typeface="+mn-ea"/>
              </a:rPr>
              <a:t>학위명</a:t>
            </a:r>
            <a:r>
              <a:rPr lang="ko-KR" altLang="en-US" sz="2400" dirty="0">
                <a:latin typeface="+mn-ea"/>
              </a:rPr>
              <a:t> 순으로 표기한다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국내를 포함한 동양의 대학은 학위수여 대학을 먼저 적고 학위명을 기재하며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서양대학의 경우는 괄호 안에 학위명을 적은 후 학위수여 대학을 적음</a:t>
            </a:r>
            <a:endParaRPr lang="en-US" altLang="ko-KR" sz="2400" dirty="0">
              <a:latin typeface="+mn-ea"/>
            </a:endParaRP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dirty="0">
                <a:latin typeface="+mn-ea"/>
              </a:rPr>
              <a:t>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err="1">
                <a:latin typeface="+mn-ea"/>
              </a:rPr>
              <a:t>배세진</a:t>
            </a:r>
            <a:r>
              <a:rPr lang="en-US" altLang="ko-KR" sz="2400" dirty="0">
                <a:latin typeface="+mn-ea"/>
              </a:rPr>
              <a:t>(2023).</a:t>
            </a:r>
            <a:r>
              <a:rPr lang="ko-KR" altLang="en-US" sz="2400" dirty="0">
                <a:latin typeface="+mn-ea"/>
              </a:rPr>
              <a:t> 고등학교 발달장애학생의 직업 전환역량 잠재프로파일 분석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가톨릭대학교 대학원 박사학위논문</a:t>
            </a:r>
            <a:r>
              <a:rPr lang="en-US" altLang="ko-KR" sz="2400" dirty="0">
                <a:latin typeface="+mn-ea"/>
              </a:rPr>
              <a:t>. </a:t>
            </a:r>
          </a:p>
          <a:p>
            <a:pPr marL="0" marR="0" indent="0" algn="just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5072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목적과 유형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10941" y="1070658"/>
            <a:ext cx="11017979" cy="4286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인용이란</a:t>
            </a:r>
            <a:r>
              <a:rPr lang="en-US" altLang="ko-KR" sz="2400" dirty="0">
                <a:latin typeface="+mn-ea"/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: </a:t>
            </a:r>
            <a:r>
              <a:rPr lang="ko-KR" altLang="en-US" sz="2400" dirty="0">
                <a:latin typeface="+mn-ea"/>
              </a:rPr>
              <a:t>자신의 논점이나 주장을 뒷받침하기 위해 타인의 글이나 주장을 가져오는 것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: </a:t>
            </a:r>
            <a:r>
              <a:rPr lang="ko-KR" altLang="en-US" sz="2400" dirty="0">
                <a:latin typeface="+mn-ea"/>
              </a:rPr>
              <a:t>인용부호나 단락을 표시하고 출처를 밝혀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타인의 저작물을 나의 저작물에서 이용하는 것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→ </a:t>
            </a:r>
            <a:r>
              <a:rPr lang="ko-KR" altLang="en-US" sz="2400" dirty="0">
                <a:latin typeface="+mn-ea"/>
              </a:rPr>
              <a:t>무엇보다도 신뢰할 수 있고 공인된 연구결과를 인용하는 것이 중요함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인용의 목적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109959" y="6099054"/>
            <a:ext cx="9763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고려대학교 출판부</a:t>
            </a:r>
            <a:r>
              <a:rPr lang="en-US" altLang="ko-KR" sz="1400" dirty="0"/>
              <a:t>(2003). </a:t>
            </a:r>
            <a:r>
              <a:rPr lang="ko-KR" altLang="en-US" sz="1400" dirty="0"/>
              <a:t>새로운 논문작성법</a:t>
            </a:r>
            <a:r>
              <a:rPr lang="en-US" altLang="ko-KR" sz="1400" dirty="0"/>
              <a:t>. </a:t>
            </a:r>
            <a:r>
              <a:rPr lang="ko-KR" altLang="en-US" sz="1400" dirty="0"/>
              <a:t>고려대학교 출판부</a:t>
            </a:r>
            <a:r>
              <a:rPr lang="en-US" altLang="ko-KR" sz="1400" dirty="0"/>
              <a:t>. </a:t>
            </a:r>
          </a:p>
          <a:p>
            <a:r>
              <a:rPr lang="en-US" altLang="ko-KR" sz="1400" dirty="0"/>
              <a:t>         </a:t>
            </a:r>
            <a:r>
              <a:rPr lang="ko-KR" altLang="en-US" sz="1400" dirty="0" err="1"/>
              <a:t>김기란</a:t>
            </a:r>
            <a:r>
              <a:rPr lang="en-US" altLang="ko-KR" sz="1400" dirty="0"/>
              <a:t>(2016). </a:t>
            </a:r>
            <a:r>
              <a:rPr lang="ko-KR" altLang="en-US" sz="1400" dirty="0"/>
              <a:t>논문의 힘</a:t>
            </a:r>
            <a:r>
              <a:rPr lang="en-US" altLang="ko-KR" sz="1400" dirty="0"/>
              <a:t>. </a:t>
            </a:r>
            <a:r>
              <a:rPr lang="ko-KR" altLang="en-US" sz="1400" dirty="0"/>
              <a:t>현실문화</a:t>
            </a:r>
            <a:r>
              <a:rPr lang="en-US" altLang="ko-KR" sz="1400" dirty="0"/>
              <a:t>. </a:t>
            </a:r>
          </a:p>
          <a:p>
            <a:r>
              <a:rPr lang="ko-KR" altLang="en-US" sz="1400" dirty="0"/>
              <a:t>         </a:t>
            </a:r>
            <a:r>
              <a:rPr lang="ko-KR" altLang="en-US" sz="1400" dirty="0" err="1"/>
              <a:t>카피킬러에듀</a:t>
            </a:r>
            <a:r>
              <a:rPr lang="en-US" altLang="ko-KR" sz="1400" dirty="0"/>
              <a:t>(2017). </a:t>
            </a:r>
            <a:r>
              <a:rPr lang="ko-KR" altLang="en-US" sz="1400" dirty="0"/>
              <a:t>직접인용과 간접인용 정확히 사용하기</a:t>
            </a:r>
            <a:r>
              <a:rPr lang="en-US" altLang="ko-KR" sz="1400" dirty="0"/>
              <a:t>. </a:t>
            </a:r>
            <a:r>
              <a:rPr lang="en-US" altLang="ko-KR" sz="1200" dirty="0"/>
              <a:t>https://edu.copykiller.com/edusource/data/?mod=document&amp;uid=91</a:t>
            </a:r>
          </a:p>
          <a:p>
            <a:r>
              <a:rPr lang="en-US" altLang="ko-KR" sz="1200" dirty="0"/>
              <a:t>          </a:t>
            </a:r>
            <a:endParaRPr lang="ko-KR" altLang="en-US" sz="1400" dirty="0"/>
          </a:p>
        </p:txBody>
      </p:sp>
      <p:sp>
        <p:nvSpPr>
          <p:cNvPr id="16" name="직사각형 15">
            <a:extLst>
              <a:ext uri="{FF2B5EF4-FFF2-40B4-BE49-F238E27FC236}">
                <a16:creationId xmlns="" xmlns:a16="http://schemas.microsoft.com/office/drawing/2014/main" id="{1AEEA4D8-185A-2A3C-F449-C2D520058099}"/>
              </a:ext>
            </a:extLst>
          </p:cNvPr>
          <p:cNvSpPr/>
          <p:nvPr/>
        </p:nvSpPr>
        <p:spPr>
          <a:xfrm>
            <a:off x="810282" y="4733133"/>
            <a:ext cx="3197035" cy="12964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다른 사람의 이론이나 견해를 비판적으로 논의하며 자기주장을 </a:t>
            </a:r>
            <a:r>
              <a:rPr lang="ko-KR" altLang="en-US" sz="2000" dirty="0" err="1"/>
              <a:t>전개해나감</a:t>
            </a:r>
            <a:endParaRPr lang="ko-KR" altLang="en-US" sz="2000" dirty="0"/>
          </a:p>
        </p:txBody>
      </p:sp>
      <p:sp>
        <p:nvSpPr>
          <p:cNvPr id="17" name="직사각형 16">
            <a:extLst>
              <a:ext uri="{FF2B5EF4-FFF2-40B4-BE49-F238E27FC236}">
                <a16:creationId xmlns="" xmlns:a16="http://schemas.microsoft.com/office/drawing/2014/main" id="{D8A32595-8370-9A04-4F54-BF303D9C7C67}"/>
              </a:ext>
            </a:extLst>
          </p:cNvPr>
          <p:cNvSpPr/>
          <p:nvPr/>
        </p:nvSpPr>
        <p:spPr>
          <a:xfrm>
            <a:off x="4299880" y="4733133"/>
            <a:ext cx="3197035" cy="12964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공통되거나 상반되는 견해를 인용함으로써 </a:t>
            </a:r>
            <a:r>
              <a:rPr lang="ko-KR" altLang="en-US" sz="2000" dirty="0" err="1"/>
              <a:t>심도깊은</a:t>
            </a:r>
            <a:r>
              <a:rPr lang="ko-KR" altLang="en-US" sz="2000" dirty="0"/>
              <a:t> 논의를 </a:t>
            </a:r>
            <a:r>
              <a:rPr lang="ko-KR" altLang="en-US" sz="2000" dirty="0" err="1"/>
              <a:t>만들어나감</a:t>
            </a:r>
            <a:endParaRPr lang="ko-KR" altLang="en-US" sz="2000" dirty="0"/>
          </a:p>
        </p:txBody>
      </p:sp>
      <p:sp>
        <p:nvSpPr>
          <p:cNvPr id="18" name="직사각형 17">
            <a:extLst>
              <a:ext uri="{FF2B5EF4-FFF2-40B4-BE49-F238E27FC236}">
                <a16:creationId xmlns="" xmlns:a16="http://schemas.microsoft.com/office/drawing/2014/main" id="{CB41A211-D404-35C1-D34A-CBD362199DA4}"/>
              </a:ext>
            </a:extLst>
          </p:cNvPr>
          <p:cNvSpPr/>
          <p:nvPr/>
        </p:nvSpPr>
        <p:spPr>
          <a:xfrm>
            <a:off x="7789477" y="4724425"/>
            <a:ext cx="3197035" cy="129647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/>
              <a:t>권위있는 이론</a:t>
            </a:r>
            <a:r>
              <a:rPr lang="en-US" altLang="ko-KR" sz="2000" dirty="0"/>
              <a:t>, </a:t>
            </a:r>
            <a:r>
              <a:rPr lang="ko-KR" altLang="en-US" sz="2000" dirty="0"/>
              <a:t>주장</a:t>
            </a:r>
            <a:r>
              <a:rPr lang="en-US" altLang="ko-KR" sz="2000" dirty="0"/>
              <a:t>, </a:t>
            </a:r>
            <a:r>
              <a:rPr lang="ko-KR" altLang="en-US" sz="2000" dirty="0"/>
              <a:t>표현을 통해 자기 주장의 타당성을 뒷받침함</a:t>
            </a:r>
          </a:p>
        </p:txBody>
      </p:sp>
    </p:spTree>
    <p:extLst>
      <p:ext uri="{BB962C8B-B14F-4D97-AF65-F5344CB8AC3E}">
        <p14:creationId xmlns:p14="http://schemas.microsoft.com/office/powerpoint/2010/main" val="573053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9F766-A7D1-DD83-A088-BD476CCA2338}"/>
              </a:ext>
            </a:extLst>
          </p:cNvPr>
          <p:cNvSpPr/>
          <p:nvPr/>
        </p:nvSpPr>
        <p:spPr>
          <a:xfrm>
            <a:off x="429586" y="2708947"/>
            <a:ext cx="11332828" cy="12380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2790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연구보고서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연구보고서는 연구자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발행연도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보고서명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중고딕체</a:t>
            </a:r>
            <a:r>
              <a:rPr lang="en-US" altLang="ko-KR" sz="2400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과 연구물 일련번호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있을 경우</a:t>
            </a:r>
            <a:r>
              <a:rPr lang="en-US" altLang="ko-KR" sz="2400" dirty="0">
                <a:latin typeface="+mn-ea"/>
              </a:rPr>
              <a:t>), </a:t>
            </a:r>
            <a:r>
              <a:rPr lang="ko-KR" altLang="en-US" sz="2400" dirty="0">
                <a:latin typeface="+mn-ea"/>
              </a:rPr>
              <a:t>연구기관 순으로 기재한다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김혜진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err="1">
                <a:latin typeface="+mn-ea"/>
              </a:rPr>
              <a:t>이동엽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err="1">
                <a:latin typeface="+mn-ea"/>
              </a:rPr>
              <a:t>윤현희</a:t>
            </a:r>
            <a:r>
              <a:rPr lang="en-US" altLang="ko-KR" sz="2400" dirty="0">
                <a:latin typeface="+mn-ea"/>
              </a:rPr>
              <a:t>(2023). </a:t>
            </a:r>
            <a:r>
              <a:rPr lang="en-US" altLang="ko-KR" sz="2400" dirty="0">
                <a:latin typeface="중고딕"/>
              </a:rPr>
              <a:t>(</a:t>
            </a:r>
            <a:r>
              <a:rPr lang="ko-KR" altLang="en-US" sz="2400" dirty="0">
                <a:latin typeface="중고딕"/>
              </a:rPr>
              <a:t>사범대학</a:t>
            </a:r>
            <a:r>
              <a:rPr lang="en-US" altLang="ko-KR" sz="2400" dirty="0">
                <a:latin typeface="중고딕"/>
              </a:rPr>
              <a:t>)</a:t>
            </a:r>
            <a:r>
              <a:rPr lang="ko-KR" altLang="en-US" sz="2400" dirty="0" err="1">
                <a:latin typeface="중고딕"/>
              </a:rPr>
              <a:t>학교현장실습학기제</a:t>
            </a:r>
            <a:r>
              <a:rPr lang="ko-KR" altLang="en-US" sz="2400" dirty="0">
                <a:latin typeface="중고딕"/>
              </a:rPr>
              <a:t> 교육과정</a:t>
            </a:r>
            <a:r>
              <a:rPr lang="en-US" altLang="ko-KR" sz="2400" dirty="0">
                <a:latin typeface="중고딕"/>
              </a:rPr>
              <a:t>·</a:t>
            </a:r>
            <a:r>
              <a:rPr lang="ko-KR" altLang="en-US" sz="2400" dirty="0">
                <a:latin typeface="중고딕"/>
              </a:rPr>
              <a:t>운영 매뉴얼 실습협력학교</a:t>
            </a:r>
            <a:r>
              <a:rPr lang="en-US" altLang="ko-KR" sz="2400" dirty="0">
                <a:latin typeface="+mn-ea"/>
              </a:rPr>
              <a:t>(CRM2023-33-02). </a:t>
            </a:r>
            <a:r>
              <a:rPr lang="ko-KR" altLang="en-US" sz="2400" dirty="0">
                <a:latin typeface="+mn-ea"/>
              </a:rPr>
              <a:t>한국교육개발원</a:t>
            </a:r>
            <a:r>
              <a:rPr lang="en-US" altLang="ko-KR" sz="2400" dirty="0">
                <a:latin typeface="+mn-ea"/>
              </a:rPr>
              <a:t>.</a:t>
            </a:r>
            <a:endParaRPr lang="ko-KR" altLang="en-US" sz="1800" kern="0" spc="0" dirty="0">
              <a:solidFill>
                <a:srgbClr val="000000"/>
              </a:solidFill>
              <a:effectLst/>
              <a:latin typeface="맑은 고딕" panose="020B0503020000020004" pitchFamily="50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037059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3FD68C76-4D49-DAC4-F74B-C61BF8833FC5}"/>
              </a:ext>
            </a:extLst>
          </p:cNvPr>
          <p:cNvSpPr/>
          <p:nvPr/>
        </p:nvSpPr>
        <p:spPr>
          <a:xfrm>
            <a:off x="364600" y="2661840"/>
            <a:ext cx="11332828" cy="1105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D179F766-A7D1-DD83-A088-BD476CCA2338}"/>
              </a:ext>
            </a:extLst>
          </p:cNvPr>
          <p:cNvSpPr/>
          <p:nvPr/>
        </p:nvSpPr>
        <p:spPr>
          <a:xfrm>
            <a:off x="364600" y="4863399"/>
            <a:ext cx="11332828" cy="123806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50069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신문기사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신문기사는 </a:t>
            </a:r>
            <a:r>
              <a:rPr lang="ko-KR" altLang="en-US" sz="2400" dirty="0" err="1">
                <a:latin typeface="+mn-ea"/>
              </a:rPr>
              <a:t>기자명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err="1">
                <a:latin typeface="+mn-ea"/>
              </a:rPr>
              <a:t>발행연월일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기사제목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신문명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중고딕체</a:t>
            </a:r>
            <a:r>
              <a:rPr lang="en-US" altLang="ko-KR" sz="2400" dirty="0">
                <a:latin typeface="+mn-ea"/>
              </a:rPr>
              <a:t>), </a:t>
            </a:r>
            <a:r>
              <a:rPr lang="ko-KR" altLang="en-US" sz="2400" dirty="0">
                <a:latin typeface="+mn-ea"/>
              </a:rPr>
              <a:t>홈페이지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온라인에서 본 경우</a:t>
            </a:r>
            <a:r>
              <a:rPr lang="en-US" altLang="ko-KR" sz="2400" dirty="0">
                <a:latin typeface="+mn-ea"/>
              </a:rPr>
              <a:t>,</a:t>
            </a:r>
            <a:r>
              <a:rPr lang="ko-KR" altLang="en-US" sz="2400" dirty="0">
                <a:latin typeface="+mn-ea"/>
              </a:rPr>
              <a:t>대표 </a:t>
            </a:r>
            <a:r>
              <a:rPr lang="ko-KR" altLang="en-US" sz="2400" dirty="0" err="1">
                <a:latin typeface="+mn-ea"/>
              </a:rPr>
              <a:t>홈페이지까지만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순으로 기재한다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교육부</a:t>
            </a:r>
            <a:r>
              <a:rPr lang="en-US" altLang="ko-KR" sz="2400" dirty="0">
                <a:latin typeface="+mn-ea"/>
              </a:rPr>
              <a:t>(2022. 12. 6.). </a:t>
            </a:r>
            <a:r>
              <a:rPr lang="ko-KR" altLang="en-US" sz="2400" dirty="0">
                <a:latin typeface="+mn-ea"/>
              </a:rPr>
              <a:t>교육부</a:t>
            </a:r>
            <a:r>
              <a:rPr lang="en-US" altLang="ko-KR" sz="2400" dirty="0">
                <a:latin typeface="+mn-ea"/>
              </a:rPr>
              <a:t>, 2023</a:t>
            </a:r>
            <a:r>
              <a:rPr lang="ko-KR" altLang="en-US" sz="2400" dirty="0">
                <a:latin typeface="+mn-ea"/>
              </a:rPr>
              <a:t>년 미래교육지구 </a:t>
            </a:r>
            <a:r>
              <a:rPr lang="en-US" altLang="ko-KR" sz="2400" dirty="0">
                <a:latin typeface="+mn-ea"/>
              </a:rPr>
              <a:t>33</a:t>
            </a:r>
            <a:r>
              <a:rPr lang="ko-KR" altLang="en-US" sz="2400" dirty="0">
                <a:latin typeface="+mn-ea"/>
              </a:rPr>
              <a:t>개 선정</a:t>
            </a:r>
            <a:r>
              <a:rPr lang="en-US" altLang="ko-KR" sz="2400" dirty="0">
                <a:latin typeface="+mn-ea"/>
              </a:rPr>
              <a:t>-</a:t>
            </a:r>
            <a:r>
              <a:rPr lang="ko-KR" altLang="en-US" sz="2400" dirty="0">
                <a:latin typeface="+mn-ea"/>
              </a:rPr>
              <a:t>교육청과 지자체의 협력으로 지역의 </a:t>
            </a:r>
            <a:r>
              <a:rPr lang="ko-KR" altLang="en-US" sz="2400" dirty="0" err="1">
                <a:latin typeface="+mn-ea"/>
              </a:rPr>
              <a:t>교육력</a:t>
            </a:r>
            <a:r>
              <a:rPr lang="ko-KR" altLang="en-US" sz="2400" dirty="0">
                <a:latin typeface="+mn-ea"/>
              </a:rPr>
              <a:t> 향상</a:t>
            </a:r>
            <a:r>
              <a:rPr lang="en-US" altLang="ko-KR" sz="2400" dirty="0">
                <a:latin typeface="+mn-ea"/>
              </a:rPr>
              <a:t>-. https://www.moe.go.kr</a:t>
            </a:r>
            <a:r>
              <a:rPr lang="ko-KR" altLang="en-US" sz="2400" dirty="0">
                <a:latin typeface="+mn-ea"/>
              </a:rPr>
              <a:t>에서 인출</a:t>
            </a:r>
            <a:r>
              <a:rPr lang="en-US" altLang="ko-KR" sz="2400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② </a:t>
            </a:r>
            <a:r>
              <a:rPr lang="ko-KR" altLang="en-US" sz="2400" dirty="0">
                <a:latin typeface="+mn-ea"/>
              </a:rPr>
              <a:t>보도자료는 보도주체명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 err="1">
                <a:latin typeface="+mn-ea"/>
              </a:rPr>
              <a:t>배포일시일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보도자료제목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홈페이지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온라인에서 본 경우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대표 </a:t>
            </a:r>
            <a:r>
              <a:rPr lang="ko-KR" altLang="en-US" sz="2400" dirty="0" err="1">
                <a:latin typeface="+mn-ea"/>
              </a:rPr>
              <a:t>홈페이지까지만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순으로 기재한다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err="1">
                <a:latin typeface="+mn-ea"/>
              </a:rPr>
              <a:t>김계연</a:t>
            </a:r>
            <a:r>
              <a:rPr lang="en-US" altLang="ko-KR" sz="2400" dirty="0">
                <a:latin typeface="+mn-ea"/>
              </a:rPr>
              <a:t>(2017. 2. 25.). </a:t>
            </a:r>
            <a:r>
              <a:rPr lang="ko-KR" altLang="en-US" sz="2400" dirty="0">
                <a:latin typeface="+mn-ea"/>
              </a:rPr>
              <a:t>직장인 </a:t>
            </a:r>
            <a:r>
              <a:rPr lang="en-US" altLang="ko-KR" sz="2400" dirty="0">
                <a:latin typeface="+mn-ea"/>
              </a:rPr>
              <a:t>68</a:t>
            </a:r>
            <a:r>
              <a:rPr lang="ko-KR" altLang="en-US" sz="2400" dirty="0">
                <a:latin typeface="+mn-ea"/>
              </a:rPr>
              <a:t>％ “퇴근하면 지쳐서 아무것도 할 수 없다</a:t>
            </a:r>
            <a:r>
              <a:rPr lang="en-US" altLang="ko-KR" sz="2400" dirty="0">
                <a:latin typeface="+mn-ea"/>
              </a:rPr>
              <a:t>.” </a:t>
            </a:r>
            <a:r>
              <a:rPr lang="ko-KR" altLang="en-US" sz="2400" dirty="0">
                <a:latin typeface="+mn-ea"/>
              </a:rPr>
              <a:t>연합뉴스</a:t>
            </a:r>
            <a:r>
              <a:rPr lang="en-US" altLang="ko-KR" sz="2400" dirty="0">
                <a:latin typeface="+mn-ea"/>
              </a:rPr>
              <a:t>. http://www.yonhapnews.co.kr</a:t>
            </a:r>
            <a:r>
              <a:rPr lang="ko-KR" altLang="en-US" sz="2400" dirty="0">
                <a:latin typeface="+mn-ea"/>
              </a:rPr>
              <a:t>에서 인출</a:t>
            </a:r>
            <a:r>
              <a:rPr lang="en-US" altLang="ko-KR" sz="2400" dirty="0">
                <a:latin typeface="+mn-ea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01441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3FD68C76-4D49-DAC4-F74B-C61BF8833FC5}"/>
              </a:ext>
            </a:extLst>
          </p:cNvPr>
          <p:cNvSpPr/>
          <p:nvPr/>
        </p:nvSpPr>
        <p:spPr>
          <a:xfrm>
            <a:off x="364600" y="2661840"/>
            <a:ext cx="11332828" cy="1105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참고문헌 작성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EEA69A7E-653D-6DDE-7857-5E7D4FB62A7A}"/>
              </a:ext>
            </a:extLst>
          </p:cNvPr>
          <p:cNvSpPr txBox="1"/>
          <p:nvPr/>
        </p:nvSpPr>
        <p:spPr>
          <a:xfrm>
            <a:off x="364600" y="946967"/>
            <a:ext cx="11223861" cy="447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웹사이트 자료</a:t>
            </a:r>
          </a:p>
          <a:p>
            <a:pPr marL="457200" indent="-457200">
              <a:lnSpc>
                <a:spcPct val="150000"/>
              </a:lnSpc>
              <a:buAutoNum type="circleNumDbPlain"/>
            </a:pPr>
            <a:r>
              <a:rPr lang="ko-KR" altLang="en-US" sz="2400" dirty="0">
                <a:latin typeface="+mn-ea"/>
              </a:rPr>
              <a:t>웹사이트 자료는 사이트명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업로드연도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없을 경우 </a:t>
            </a:r>
            <a:r>
              <a:rPr lang="en-US" altLang="ko-KR" sz="2400" dirty="0">
                <a:latin typeface="+mn-ea"/>
              </a:rPr>
              <a:t>n.d.), </a:t>
            </a:r>
            <a:r>
              <a:rPr lang="ko-KR" altLang="en-US" sz="2400" dirty="0">
                <a:latin typeface="+mn-ea"/>
              </a:rPr>
              <a:t>제목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중고딕체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영문은 이탤릭체</a:t>
            </a:r>
            <a:r>
              <a:rPr lang="en-US" altLang="ko-KR" sz="2400" dirty="0">
                <a:latin typeface="+mn-ea"/>
              </a:rPr>
              <a:t>), </a:t>
            </a:r>
            <a:r>
              <a:rPr lang="ko-KR" altLang="en-US" sz="2400" dirty="0">
                <a:latin typeface="+mn-ea"/>
              </a:rPr>
              <a:t>사이트 주소 순으로 기재함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예</a:t>
            </a:r>
            <a:r>
              <a:rPr lang="en-US" altLang="ko-KR" sz="2400" dirty="0">
                <a:latin typeface="+mn-ea"/>
              </a:rPr>
              <a:t>) UNICEF Korea (n.d.). </a:t>
            </a:r>
            <a:r>
              <a:rPr lang="ko-KR" altLang="en-US" sz="2400" dirty="0">
                <a:latin typeface="+mn-ea"/>
              </a:rPr>
              <a:t>유엔아동권리협약</a:t>
            </a:r>
            <a:r>
              <a:rPr lang="en-US" altLang="ko-KR" sz="2400" dirty="0">
                <a:latin typeface="+mn-ea"/>
              </a:rPr>
              <a:t>. https://www.unicef.or.kr/child-rights/outline.asp</a:t>
            </a:r>
            <a:r>
              <a:rPr lang="ko-KR" altLang="en-US" sz="2400" dirty="0">
                <a:latin typeface="+mn-ea"/>
              </a:rPr>
              <a:t>에서 인출</a:t>
            </a:r>
            <a:r>
              <a:rPr lang="en-US" altLang="ko-KR" sz="2400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이 외의 자료</a:t>
            </a:r>
            <a:r>
              <a:rPr lang="en-US" altLang="ko-KR" sz="2400" dirty="0">
                <a:latin typeface="+mn-ea"/>
              </a:rPr>
              <a:t>: </a:t>
            </a:r>
            <a:r>
              <a:rPr lang="ko-KR" altLang="en-US" sz="2400" b="0" i="0" dirty="0">
                <a:solidFill>
                  <a:srgbClr val="333333"/>
                </a:solidFill>
                <a:effectLst/>
                <a:latin typeface="Noto Sans KR"/>
              </a:rPr>
              <a:t>최신판의 </a:t>
            </a:r>
            <a:r>
              <a:rPr lang="en-US" altLang="ko-KR" sz="2400" b="0" i="0" dirty="0">
                <a:solidFill>
                  <a:srgbClr val="333333"/>
                </a:solidFill>
                <a:effectLst/>
                <a:latin typeface="Noto Sans KR"/>
              </a:rPr>
              <a:t>APA(American Psychological Association) </a:t>
            </a:r>
          </a:p>
          <a:p>
            <a:pPr>
              <a:lnSpc>
                <a:spcPct val="150000"/>
              </a:lnSpc>
            </a:pPr>
            <a:r>
              <a:rPr lang="en-US" altLang="ko-KR" sz="2400" b="0" i="0" dirty="0">
                <a:solidFill>
                  <a:srgbClr val="333333"/>
                </a:solidFill>
                <a:effectLst/>
                <a:latin typeface="Noto Sans KR"/>
              </a:rPr>
              <a:t>                             Publication Manual</a:t>
            </a:r>
            <a:r>
              <a:rPr lang="en-US" altLang="ko-KR" sz="2400" dirty="0">
                <a:solidFill>
                  <a:srgbClr val="333333"/>
                </a:solidFill>
                <a:latin typeface="Noto Sans KR"/>
              </a:rPr>
              <a:t>  </a:t>
            </a:r>
            <a:r>
              <a:rPr lang="en-US" altLang="ko-KR" sz="2400" b="0" i="0" dirty="0">
                <a:solidFill>
                  <a:srgbClr val="333333"/>
                </a:solidFill>
                <a:effectLst/>
                <a:latin typeface="Noto Sans KR"/>
              </a:rPr>
              <a:t>(</a:t>
            </a:r>
            <a:r>
              <a:rPr lang="ko-KR" altLang="en-US" sz="2400" b="0" i="0" dirty="0">
                <a:solidFill>
                  <a:srgbClr val="333333"/>
                </a:solidFill>
                <a:effectLst/>
                <a:latin typeface="Noto Sans KR"/>
              </a:rPr>
              <a:t>현재 </a:t>
            </a:r>
            <a:r>
              <a:rPr lang="en-US" altLang="ko-KR" sz="2400" b="0" i="0" dirty="0">
                <a:solidFill>
                  <a:srgbClr val="333333"/>
                </a:solidFill>
                <a:effectLst/>
                <a:latin typeface="Noto Sans KR"/>
              </a:rPr>
              <a:t>7</a:t>
            </a:r>
            <a:r>
              <a:rPr lang="ko-KR" altLang="en-US" sz="2400" b="0" i="0" dirty="0">
                <a:solidFill>
                  <a:srgbClr val="333333"/>
                </a:solidFill>
                <a:effectLst/>
                <a:latin typeface="Noto Sans KR"/>
              </a:rPr>
              <a:t>판</a:t>
            </a:r>
            <a:r>
              <a:rPr lang="en-US" altLang="ko-KR" sz="2400" b="0" i="0" dirty="0">
                <a:solidFill>
                  <a:srgbClr val="333333"/>
                </a:solidFill>
                <a:effectLst/>
                <a:latin typeface="Noto Sans KR"/>
              </a:rPr>
              <a:t>) </a:t>
            </a:r>
            <a:r>
              <a:rPr lang="ko-KR" altLang="en-US" sz="2400" b="0" i="0" dirty="0">
                <a:solidFill>
                  <a:srgbClr val="333333"/>
                </a:solidFill>
                <a:effectLst/>
                <a:latin typeface="Noto Sans KR"/>
              </a:rPr>
              <a:t>양식에 </a:t>
            </a:r>
            <a:r>
              <a:rPr lang="ko-KR" altLang="en-US" sz="2400" dirty="0">
                <a:solidFill>
                  <a:srgbClr val="333333"/>
                </a:solidFill>
                <a:latin typeface="Noto Sans KR"/>
              </a:rPr>
              <a:t>따름</a:t>
            </a:r>
            <a:endParaRPr lang="en-US" altLang="ko-KR" sz="2400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C8590458-572D-6437-F734-83DEFC319504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  <p:pic>
        <p:nvPicPr>
          <p:cNvPr id="1026" name="Picture 2" descr="Publication Manual (Official) 7th Edition of the American Psychological Association">
            <a:extLst>
              <a:ext uri="{FF2B5EF4-FFF2-40B4-BE49-F238E27FC236}">
                <a16:creationId xmlns="" xmlns:a16="http://schemas.microsoft.com/office/drawing/2014/main" id="{104D6C89-EF76-AED7-1919-B8E0AE5384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380" y="4062832"/>
            <a:ext cx="1332824" cy="1904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040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0"/>
            <a:ext cx="7386637" cy="68580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674947"/>
            <a:ext cx="59150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Q &amp; A</a:t>
            </a:r>
          </a:p>
          <a:p>
            <a:pPr algn="ctr">
              <a:lnSpc>
                <a:spcPct val="150000"/>
              </a:lnSpc>
            </a:pP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감사합니다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.</a:t>
            </a:r>
            <a:endParaRPr lang="ko-KR" altLang="en-US" sz="3200" u="sng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53376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목적과 유형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4A1B78AD-F6C3-2D85-8EC6-DFC8103B9DFC}"/>
              </a:ext>
            </a:extLst>
          </p:cNvPr>
          <p:cNvSpPr txBox="1"/>
          <p:nvPr/>
        </p:nvSpPr>
        <p:spPr>
          <a:xfrm>
            <a:off x="503498" y="1075591"/>
            <a:ext cx="11017979" cy="4471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논문에서의 인용의 의미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김기란</a:t>
            </a:r>
            <a:r>
              <a:rPr lang="en-US" altLang="ko-KR" sz="2400" dirty="0">
                <a:latin typeface="+mn-ea"/>
              </a:rPr>
              <a:t>, 2016).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인용의 선행 조건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고려대학교 출판부</a:t>
            </a:r>
            <a:r>
              <a:rPr lang="en-US" altLang="ko-KR" sz="2400" dirty="0">
                <a:latin typeface="+mn-ea"/>
              </a:rPr>
              <a:t>, 2003). 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  ① 자기 것이 아님을 명백히 밝혀야 함</a:t>
            </a:r>
            <a:r>
              <a:rPr lang="en-US" altLang="ko-KR" sz="2400" dirty="0"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   ② </a:t>
            </a:r>
            <a:r>
              <a:rPr lang="ko-KR" altLang="en-US" sz="2400" dirty="0">
                <a:latin typeface="+mn-ea"/>
              </a:rPr>
              <a:t>빌려준 사람에 대한 사의 표시가 따라야 함</a:t>
            </a:r>
            <a:r>
              <a:rPr lang="en-US" altLang="ko-KR" sz="2400" dirty="0">
                <a:latin typeface="+mn-ea"/>
              </a:rPr>
              <a:t>. </a:t>
            </a:r>
            <a:endParaRPr lang="ko-KR" altLang="en-US" sz="2400" dirty="0">
              <a:latin typeface="+mn-e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35D065F0-5C56-E806-4632-6B37C399031F}"/>
              </a:ext>
            </a:extLst>
          </p:cNvPr>
          <p:cNvSpPr txBox="1"/>
          <p:nvPr/>
        </p:nvSpPr>
        <p:spPr>
          <a:xfrm>
            <a:off x="109959" y="6300830"/>
            <a:ext cx="9763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고려대학교 출판부</a:t>
            </a:r>
            <a:r>
              <a:rPr lang="en-US" altLang="ko-KR" sz="1400" dirty="0"/>
              <a:t>(2003). </a:t>
            </a:r>
            <a:r>
              <a:rPr lang="ko-KR" altLang="en-US" sz="1400" dirty="0"/>
              <a:t>새로운 논문작성법</a:t>
            </a:r>
            <a:r>
              <a:rPr lang="en-US" altLang="ko-KR" sz="1400" dirty="0"/>
              <a:t>. </a:t>
            </a:r>
            <a:r>
              <a:rPr lang="ko-KR" altLang="en-US" sz="1400" dirty="0"/>
              <a:t>고려대학교 출판부</a:t>
            </a:r>
            <a:r>
              <a:rPr lang="en-US" altLang="ko-KR" sz="1400" dirty="0"/>
              <a:t>. </a:t>
            </a:r>
          </a:p>
          <a:p>
            <a:r>
              <a:rPr lang="en-US" altLang="ko-KR" sz="1400" dirty="0"/>
              <a:t>         </a:t>
            </a:r>
            <a:r>
              <a:rPr lang="ko-KR" altLang="en-US" sz="1400" dirty="0" err="1"/>
              <a:t>김기란</a:t>
            </a:r>
            <a:r>
              <a:rPr lang="en-US" altLang="ko-KR" sz="1400" dirty="0"/>
              <a:t>(2016). </a:t>
            </a:r>
            <a:r>
              <a:rPr lang="ko-KR" altLang="en-US" sz="1400" dirty="0"/>
              <a:t>논문의 힘</a:t>
            </a:r>
            <a:r>
              <a:rPr lang="en-US" altLang="ko-KR" sz="1400" dirty="0"/>
              <a:t>. </a:t>
            </a:r>
            <a:r>
              <a:rPr lang="ko-KR" altLang="en-US" sz="1400" dirty="0"/>
              <a:t>현실문화</a:t>
            </a:r>
            <a:r>
              <a:rPr lang="en-US" altLang="ko-KR" sz="1400" dirty="0"/>
              <a:t>.</a:t>
            </a:r>
          </a:p>
          <a:p>
            <a:r>
              <a:rPr lang="en-US" altLang="ko-KR" sz="1400" dirty="0"/>
              <a:t>     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BE3F0F5C-5818-E48D-8DE3-8D48730CEDAE}"/>
              </a:ext>
            </a:extLst>
          </p:cNvPr>
          <p:cNvSpPr/>
          <p:nvPr/>
        </p:nvSpPr>
        <p:spPr>
          <a:xfrm>
            <a:off x="994222" y="2019261"/>
            <a:ext cx="3750198" cy="10301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chemeClr val="bg1"/>
                </a:solidFill>
                <a:effectLst/>
                <a:latin typeface="+mn-ea"/>
              </a:rPr>
              <a:t>논증을 위한 논리적 안전장치를 </a:t>
            </a:r>
            <a:endParaRPr lang="en-US" altLang="ko-KR" sz="1800" kern="0" spc="0" dirty="0">
              <a:solidFill>
                <a:schemeClr val="bg1"/>
              </a:solidFill>
              <a:effectLst/>
              <a:latin typeface="+mn-ea"/>
            </a:endParaRPr>
          </a:p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chemeClr val="bg1"/>
                </a:solidFill>
                <a:effectLst/>
                <a:latin typeface="+mn-ea"/>
              </a:rPr>
              <a:t>마련하는 일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="" xmlns:a16="http://schemas.microsoft.com/office/drawing/2014/main" id="{88F12017-00E1-65C0-0202-683A74628C55}"/>
              </a:ext>
            </a:extLst>
          </p:cNvPr>
          <p:cNvSpPr/>
          <p:nvPr/>
        </p:nvSpPr>
        <p:spPr>
          <a:xfrm>
            <a:off x="994222" y="3157173"/>
            <a:ext cx="3750198" cy="457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+mn-ea"/>
              </a:rPr>
              <a:t>연구자 개인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030D6FBD-D552-5873-A181-70C7D0E2D30C}"/>
              </a:ext>
            </a:extLst>
          </p:cNvPr>
          <p:cNvSpPr/>
          <p:nvPr/>
        </p:nvSpPr>
        <p:spPr>
          <a:xfrm>
            <a:off x="6096000" y="2019261"/>
            <a:ext cx="3750198" cy="10301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chemeClr val="bg1"/>
                </a:solidFill>
                <a:effectLst/>
                <a:latin typeface="+mn-ea"/>
              </a:rPr>
              <a:t> 학술 공동체의 장에서 지식을 </a:t>
            </a:r>
            <a:endParaRPr lang="en-US" altLang="ko-KR" sz="1800" kern="0" spc="0" dirty="0">
              <a:solidFill>
                <a:schemeClr val="bg1"/>
              </a:solidFill>
              <a:effectLst/>
              <a:latin typeface="+mn-ea"/>
            </a:endParaRPr>
          </a:p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1800" kern="0" spc="0" dirty="0">
                <a:solidFill>
                  <a:schemeClr val="bg1"/>
                </a:solidFill>
                <a:effectLst/>
                <a:latin typeface="+mn-ea"/>
              </a:rPr>
              <a:t>수용하고 확장하는 교류활동임</a:t>
            </a:r>
          </a:p>
        </p:txBody>
      </p:sp>
      <p:sp>
        <p:nvSpPr>
          <p:cNvPr id="12" name="직사각형 11">
            <a:extLst>
              <a:ext uri="{FF2B5EF4-FFF2-40B4-BE49-F238E27FC236}">
                <a16:creationId xmlns="" xmlns:a16="http://schemas.microsoft.com/office/drawing/2014/main" id="{D95CC9C7-7AEE-9F2E-AF9B-ACF98CCFCDD0}"/>
              </a:ext>
            </a:extLst>
          </p:cNvPr>
          <p:cNvSpPr/>
          <p:nvPr/>
        </p:nvSpPr>
        <p:spPr>
          <a:xfrm>
            <a:off x="6096000" y="3157173"/>
            <a:ext cx="3750198" cy="457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latin typeface="+mn-ea"/>
              </a:rPr>
              <a:t>학술 공동체</a:t>
            </a:r>
          </a:p>
        </p:txBody>
      </p:sp>
      <p:grpSp>
        <p:nvGrpSpPr>
          <p:cNvPr id="15" name="그룹 14">
            <a:extLst>
              <a:ext uri="{FF2B5EF4-FFF2-40B4-BE49-F238E27FC236}">
                <a16:creationId xmlns="" xmlns:a16="http://schemas.microsoft.com/office/drawing/2014/main" id="{E6EE26EB-C15C-79E3-BE03-F2E47953927E}"/>
              </a:ext>
            </a:extLst>
          </p:cNvPr>
          <p:cNvGrpSpPr/>
          <p:nvPr/>
        </p:nvGrpSpPr>
        <p:grpSpPr>
          <a:xfrm>
            <a:off x="5108423" y="2547228"/>
            <a:ext cx="612000" cy="612000"/>
            <a:chOff x="5617110" y="2591717"/>
            <a:chExt cx="612000" cy="612000"/>
          </a:xfrm>
        </p:grpSpPr>
        <p:sp>
          <p:nvSpPr>
            <p:cNvPr id="13" name="직사각형 12">
              <a:extLst>
                <a:ext uri="{FF2B5EF4-FFF2-40B4-BE49-F238E27FC236}">
                  <a16:creationId xmlns="" xmlns:a16="http://schemas.microsoft.com/office/drawing/2014/main" id="{5459326D-985A-F81F-31AF-5AF83396F981}"/>
                </a:ext>
              </a:extLst>
            </p:cNvPr>
            <p:cNvSpPr/>
            <p:nvPr/>
          </p:nvSpPr>
          <p:spPr>
            <a:xfrm>
              <a:off x="5887656" y="2591717"/>
              <a:ext cx="75236" cy="612000"/>
            </a:xfrm>
            <a:prstGeom prst="rect">
              <a:avLst/>
            </a:prstGeom>
            <a:solidFill>
              <a:srgbClr val="0C2E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="" xmlns:a16="http://schemas.microsoft.com/office/drawing/2014/main" id="{F947F9DF-7857-A36A-BD33-0C00F2CE79EE}"/>
                </a:ext>
              </a:extLst>
            </p:cNvPr>
            <p:cNvSpPr/>
            <p:nvPr/>
          </p:nvSpPr>
          <p:spPr>
            <a:xfrm rot="5400000">
              <a:off x="5885492" y="2591717"/>
              <a:ext cx="75236" cy="612000"/>
            </a:xfrm>
            <a:prstGeom prst="rect">
              <a:avLst/>
            </a:prstGeom>
            <a:solidFill>
              <a:srgbClr val="0C2E8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0870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목적과 유형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746565" y="1281661"/>
            <a:ext cx="11017979" cy="1147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인용에는 직접 인용과 간접 인용이 있음</a:t>
            </a:r>
            <a:endParaRPr lang="en-US" altLang="ko-KR" sz="24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altLang="ko-KR" sz="2400" dirty="0">
              <a:latin typeface="+mn-ea"/>
            </a:endParaRP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03BADF60-0B9E-739D-E4BB-1BDC4396BE8A}"/>
              </a:ext>
            </a:extLst>
          </p:cNvPr>
          <p:cNvSpPr/>
          <p:nvPr/>
        </p:nvSpPr>
        <p:spPr>
          <a:xfrm>
            <a:off x="1127930" y="2566686"/>
            <a:ext cx="1476374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kern="0" spc="0" dirty="0">
                <a:solidFill>
                  <a:schemeClr val="bg1"/>
                </a:solidFill>
                <a:effectLst/>
                <a:latin typeface="+mn-ea"/>
              </a:rPr>
              <a:t>직접 </a:t>
            </a:r>
            <a:endParaRPr lang="en-US" altLang="ko-KR" sz="2400" kern="0" spc="0" dirty="0">
              <a:solidFill>
                <a:schemeClr val="bg1"/>
              </a:solidFill>
              <a:effectLst/>
              <a:latin typeface="+mn-ea"/>
            </a:endParaRPr>
          </a:p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kern="0" spc="0" dirty="0">
                <a:solidFill>
                  <a:schemeClr val="bg1"/>
                </a:solidFill>
                <a:effectLst/>
                <a:latin typeface="+mn-ea"/>
              </a:rPr>
              <a:t>인용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1031826E-25BA-CA69-4E81-C7AD27E313DA}"/>
              </a:ext>
            </a:extLst>
          </p:cNvPr>
          <p:cNvSpPr/>
          <p:nvPr/>
        </p:nvSpPr>
        <p:spPr>
          <a:xfrm>
            <a:off x="1127930" y="3964329"/>
            <a:ext cx="1476374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kern="0" spc="0" dirty="0">
                <a:solidFill>
                  <a:schemeClr val="bg1"/>
                </a:solidFill>
                <a:effectLst/>
                <a:latin typeface="+mn-ea"/>
              </a:rPr>
              <a:t>간접 </a:t>
            </a:r>
            <a:endParaRPr lang="en-US" altLang="ko-KR" sz="2400" kern="0" spc="0" dirty="0">
              <a:solidFill>
                <a:schemeClr val="bg1"/>
              </a:solidFill>
              <a:effectLst/>
              <a:latin typeface="+mn-ea"/>
            </a:endParaRPr>
          </a:p>
          <a:p>
            <a:pPr marL="0" marR="0" indent="0" algn="ctr" fontAlgn="base" latinLnBrk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</a:pPr>
            <a:r>
              <a:rPr lang="ko-KR" altLang="en-US" sz="2400" kern="0" spc="0" dirty="0">
                <a:solidFill>
                  <a:schemeClr val="bg1"/>
                </a:solidFill>
                <a:effectLst/>
                <a:latin typeface="+mn-ea"/>
              </a:rPr>
              <a:t>인용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="" xmlns:a16="http://schemas.microsoft.com/office/drawing/2014/main" id="{423E29AC-A5F9-8133-011C-8958248B891D}"/>
              </a:ext>
            </a:extLst>
          </p:cNvPr>
          <p:cNvSpPr/>
          <p:nvPr/>
        </p:nvSpPr>
        <p:spPr>
          <a:xfrm>
            <a:off x="2777321" y="2566686"/>
            <a:ext cx="8577444" cy="10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+mn-ea"/>
              </a:rPr>
              <a:t>원문의 내용을 변형없이 그대로 가져오는 방법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="" xmlns:a16="http://schemas.microsoft.com/office/drawing/2014/main" id="{12D68590-35E8-DA07-23FC-B77803B11AEA}"/>
              </a:ext>
            </a:extLst>
          </p:cNvPr>
          <p:cNvSpPr/>
          <p:nvPr/>
        </p:nvSpPr>
        <p:spPr>
          <a:xfrm>
            <a:off x="2777321" y="3964329"/>
            <a:ext cx="8577444" cy="10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400" dirty="0">
                <a:latin typeface="+mn-ea"/>
              </a:rPr>
              <a:t>원문의 내용을 연구자 자신의 말로 변형하고 표현하는 방법</a:t>
            </a:r>
          </a:p>
        </p:txBody>
      </p:sp>
    </p:spTree>
    <p:extLst>
      <p:ext uri="{BB962C8B-B14F-4D97-AF65-F5344CB8AC3E}">
        <p14:creationId xmlns:p14="http://schemas.microsoft.com/office/powerpoint/2010/main" val="4028487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486135" y="1061742"/>
            <a:ext cx="11017979" cy="547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직접 인용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: </a:t>
            </a:r>
            <a:r>
              <a:rPr lang="ko-KR" altLang="en-US" sz="2400" dirty="0">
                <a:latin typeface="+mn-ea"/>
              </a:rPr>
              <a:t>그대로 인용해야 할 분량이 많거나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>
                <a:latin typeface="+mn-ea"/>
              </a:rPr>
              <a:t>예</a:t>
            </a:r>
            <a:r>
              <a:rPr lang="en-US" altLang="ko-KR" sz="2400" dirty="0">
                <a:latin typeface="+mn-ea"/>
              </a:rPr>
              <a:t>:</a:t>
            </a:r>
            <a:r>
              <a:rPr lang="ko-KR" altLang="en-US" sz="2400" dirty="0">
                <a:latin typeface="+mn-ea"/>
              </a:rPr>
              <a:t>인용 분량이 세 문장 이상인 경우</a:t>
            </a:r>
            <a:r>
              <a:rPr lang="en-US" altLang="ko-KR" sz="2400" dirty="0">
                <a:latin typeface="+mn-ea"/>
              </a:rPr>
              <a:t>),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  </a:t>
            </a:r>
            <a:r>
              <a:rPr lang="ko-KR" altLang="en-US" sz="2400" dirty="0">
                <a:latin typeface="+mn-ea"/>
              </a:rPr>
              <a:t>원문의 표현을 그대로 전달하는 것이 필요한 경우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→  </a:t>
            </a:r>
            <a:r>
              <a:rPr lang="ko-KR" altLang="en-US" sz="2400" dirty="0">
                <a:latin typeface="+mn-ea"/>
              </a:rPr>
              <a:t>이때 본문과 인용문 사이를 한 줄 띄어 씀으로써 인용 부분을 명확히 표시하는 것이 중요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3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직접 인용 표시 구문의 예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김기란</a:t>
            </a:r>
            <a:r>
              <a:rPr lang="en-US" altLang="ko-KR" sz="2400" dirty="0">
                <a:latin typeface="+mn-ea"/>
              </a:rPr>
              <a:t>, 2016)</a:t>
            </a: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+mn-ea"/>
              </a:rPr>
              <a:t>- A</a:t>
            </a:r>
            <a:r>
              <a:rPr lang="ko-KR" altLang="en-US" sz="2200" dirty="0">
                <a:latin typeface="+mn-ea"/>
              </a:rPr>
              <a:t>의 견해를 정리하면 다음과 같다</a:t>
            </a:r>
            <a:r>
              <a:rPr lang="en-US" altLang="ko-KR" sz="22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+mn-ea"/>
              </a:rPr>
              <a:t>- A</a:t>
            </a:r>
            <a:r>
              <a:rPr lang="ko-KR" altLang="en-US" sz="2200" dirty="0">
                <a:latin typeface="+mn-ea"/>
              </a:rPr>
              <a:t>의 논의에 따르면 </a:t>
            </a:r>
            <a:r>
              <a:rPr lang="en-US" altLang="ko-KR" sz="2200" dirty="0">
                <a:latin typeface="+mn-ea"/>
              </a:rPr>
              <a:t>~~~</a:t>
            </a:r>
            <a:r>
              <a:rPr lang="ko-KR" altLang="en-US" sz="2200" dirty="0">
                <a:latin typeface="+mn-ea"/>
              </a:rPr>
              <a:t>는 다음과 같이 정리된다</a:t>
            </a:r>
            <a:r>
              <a:rPr lang="en-US" altLang="ko-KR" sz="22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+mn-ea"/>
              </a:rPr>
              <a:t>- </a:t>
            </a:r>
            <a:r>
              <a:rPr lang="ko-KR" altLang="en-US" sz="2200" dirty="0">
                <a:latin typeface="+mn-ea"/>
              </a:rPr>
              <a:t>이에 관한 내용은 </a:t>
            </a:r>
            <a:r>
              <a:rPr lang="en-US" altLang="ko-KR" sz="2200" dirty="0">
                <a:latin typeface="+mn-ea"/>
              </a:rPr>
              <a:t>A</a:t>
            </a:r>
            <a:r>
              <a:rPr lang="ko-KR" altLang="en-US" sz="2200" dirty="0">
                <a:latin typeface="+mn-ea"/>
              </a:rPr>
              <a:t>의 </a:t>
            </a:r>
            <a:r>
              <a:rPr lang="en-US" altLang="ko-KR" sz="2200" dirty="0">
                <a:latin typeface="+mn-ea"/>
              </a:rPr>
              <a:t>~~</a:t>
            </a:r>
            <a:r>
              <a:rPr lang="ko-KR" altLang="en-US" sz="2200" dirty="0">
                <a:latin typeface="+mn-ea"/>
              </a:rPr>
              <a:t>를 참조할 수 있다</a:t>
            </a:r>
            <a:r>
              <a:rPr lang="en-US" altLang="ko-KR" sz="22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200" dirty="0">
                <a:latin typeface="+mn-ea"/>
              </a:rPr>
              <a:t>- </a:t>
            </a:r>
            <a:r>
              <a:rPr lang="ko-KR" altLang="en-US" sz="2200" dirty="0">
                <a:latin typeface="+mn-ea"/>
              </a:rPr>
              <a:t>이에 대해 </a:t>
            </a:r>
            <a:r>
              <a:rPr lang="en-US" altLang="ko-KR" sz="2200" dirty="0">
                <a:latin typeface="+mn-ea"/>
              </a:rPr>
              <a:t>A</a:t>
            </a:r>
            <a:r>
              <a:rPr lang="ko-KR" altLang="en-US" sz="2200" dirty="0">
                <a:latin typeface="+mn-ea"/>
              </a:rPr>
              <a:t>는 </a:t>
            </a:r>
            <a:r>
              <a:rPr lang="en-US" altLang="ko-KR" sz="2200" dirty="0">
                <a:latin typeface="+mn-ea"/>
              </a:rPr>
              <a:t>~~</a:t>
            </a:r>
            <a:r>
              <a:rPr lang="ko-KR" altLang="en-US" sz="2200" dirty="0">
                <a:latin typeface="+mn-ea"/>
              </a:rPr>
              <a:t>라고 설명한다</a:t>
            </a:r>
            <a:r>
              <a:rPr lang="en-US" altLang="ko-KR" sz="2200" dirty="0">
                <a:latin typeface="+mn-ea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428150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 err="1"/>
              <a:t>김기란</a:t>
            </a:r>
            <a:r>
              <a:rPr lang="en-US" altLang="ko-KR" sz="1400" dirty="0"/>
              <a:t>(2016). </a:t>
            </a:r>
            <a:r>
              <a:rPr lang="ko-KR" altLang="en-US" sz="1400" dirty="0"/>
              <a:t>논문의 힘</a:t>
            </a:r>
            <a:r>
              <a:rPr lang="en-US" altLang="ko-KR" sz="1400" dirty="0"/>
              <a:t>. </a:t>
            </a:r>
            <a:r>
              <a:rPr lang="ko-KR" altLang="en-US" sz="1400" dirty="0"/>
              <a:t>현실문화</a:t>
            </a:r>
            <a:r>
              <a:rPr lang="en-US" altLang="ko-KR" sz="1400" dirty="0"/>
              <a:t>. 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92930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4D590D6A-3555-3DFB-F097-2F91E6343777}"/>
              </a:ext>
            </a:extLst>
          </p:cNvPr>
          <p:cNvSpPr/>
          <p:nvPr/>
        </p:nvSpPr>
        <p:spPr>
          <a:xfrm>
            <a:off x="618032" y="2806088"/>
            <a:ext cx="11198376" cy="100489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375592" y="1024857"/>
            <a:ext cx="11017979" cy="5560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직접 인용의 예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① </a:t>
            </a:r>
            <a:r>
              <a:rPr lang="ko-KR" altLang="en-US" sz="2400" dirty="0">
                <a:latin typeface="+mn-ea"/>
              </a:rPr>
              <a:t>인용하는 내용이 짧은 경우에는 본문 속에 큰 따옴표를 하고 그 사이에 기술하며</a:t>
            </a:r>
            <a:r>
              <a:rPr lang="en-US" altLang="ko-KR" sz="2400" dirty="0">
                <a:latin typeface="+mn-ea"/>
              </a:rPr>
              <a:t>, 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     </a:t>
            </a:r>
            <a:r>
              <a:rPr lang="ko-KR" altLang="en-US" sz="2400" dirty="0">
                <a:latin typeface="+mn-ea"/>
              </a:rPr>
              <a:t>저자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발행연도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해당 쪽을 밝혀야 함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   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err="1">
                <a:latin typeface="+mn-ea"/>
              </a:rPr>
              <a:t>김사랑</a:t>
            </a:r>
            <a:r>
              <a:rPr lang="en-US" altLang="ko-KR" sz="2400" dirty="0">
                <a:latin typeface="+mn-ea"/>
              </a:rPr>
              <a:t>(2018)</a:t>
            </a:r>
            <a:r>
              <a:rPr lang="ko-KR" altLang="en-US" sz="2400" dirty="0">
                <a:latin typeface="+mn-ea"/>
              </a:rPr>
              <a:t>은 “어린이는 </a:t>
            </a:r>
            <a:r>
              <a:rPr lang="en-US" altLang="ko-KR" sz="2400" dirty="0">
                <a:latin typeface="+mn-ea"/>
              </a:rPr>
              <a:t>… </a:t>
            </a:r>
            <a:r>
              <a:rPr lang="ko-KR" altLang="en-US" sz="2400" dirty="0">
                <a:latin typeface="+mn-ea"/>
              </a:rPr>
              <a:t>과학자다</a:t>
            </a:r>
            <a:r>
              <a:rPr lang="en-US" altLang="ko-KR" sz="2400" dirty="0">
                <a:latin typeface="+mn-ea"/>
              </a:rPr>
              <a:t>.”(p. 189)</a:t>
            </a:r>
            <a:r>
              <a:rPr lang="ko-KR" altLang="en-US" sz="2400" dirty="0">
                <a:latin typeface="+mn-ea"/>
              </a:rPr>
              <a:t>라고 주장하였다</a:t>
            </a:r>
            <a:r>
              <a:rPr lang="en-US" altLang="ko-KR" sz="2400" dirty="0"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          “</a:t>
            </a:r>
            <a:r>
              <a:rPr lang="ko-KR" altLang="en-US" sz="2400" dirty="0">
                <a:latin typeface="+mn-ea"/>
              </a:rPr>
              <a:t>어린이는</a:t>
            </a:r>
            <a:r>
              <a:rPr lang="en-US" altLang="ko-KR" sz="2400" dirty="0">
                <a:latin typeface="+mn-ea"/>
              </a:rPr>
              <a:t> … </a:t>
            </a:r>
            <a:r>
              <a:rPr lang="ko-KR" altLang="en-US" sz="2400" dirty="0">
                <a:latin typeface="+mn-ea"/>
              </a:rPr>
              <a:t>과학자다”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김사랑</a:t>
            </a:r>
            <a:r>
              <a:rPr lang="en-US" altLang="ko-KR" sz="2400" dirty="0">
                <a:latin typeface="+mn-ea"/>
              </a:rPr>
              <a:t>, 2018, p. 189)</a:t>
            </a:r>
            <a:r>
              <a:rPr lang="ko-KR" altLang="en-US" sz="2400" dirty="0">
                <a:latin typeface="+mn-ea"/>
              </a:rPr>
              <a:t>이며</a:t>
            </a:r>
            <a:r>
              <a:rPr lang="en-US" altLang="ko-KR" sz="2400" dirty="0">
                <a:latin typeface="+mn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② </a:t>
            </a:r>
            <a:r>
              <a:rPr lang="ko-KR" altLang="en-US" sz="2400" dirty="0">
                <a:latin typeface="+mn-ea"/>
              </a:rPr>
              <a:t>인용하는 내용이 긴 경우</a:t>
            </a:r>
            <a:r>
              <a:rPr lang="en-US" altLang="ko-KR" sz="2400" dirty="0">
                <a:latin typeface="+mn-ea"/>
              </a:rPr>
              <a:t>(3</a:t>
            </a:r>
            <a:r>
              <a:rPr lang="ko-KR" altLang="en-US" sz="2400" dirty="0">
                <a:latin typeface="+mn-ea"/>
              </a:rPr>
              <a:t>행 이상</a:t>
            </a:r>
            <a:r>
              <a:rPr lang="en-US" altLang="ko-KR" sz="2400" dirty="0">
                <a:latin typeface="+mn-ea"/>
              </a:rPr>
              <a:t>)</a:t>
            </a:r>
            <a:r>
              <a:rPr lang="ko-KR" altLang="en-US" sz="2400" dirty="0">
                <a:latin typeface="+mn-ea"/>
              </a:rPr>
              <a:t>에는 본문에서 따로 떼어 기술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  : </a:t>
            </a:r>
            <a:r>
              <a:rPr lang="ko-KR" altLang="en-US" sz="2400" dirty="0">
                <a:latin typeface="+mn-ea"/>
              </a:rPr>
              <a:t>행을 바꾸고 좌우 여백을 두거나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글자크기 또는 글자체를 변경하여 인용된 문단임을 표시하고 출처 표기</a:t>
            </a:r>
            <a:r>
              <a:rPr lang="en-US" altLang="ko-KR" sz="2400" dirty="0"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263440"/>
            <a:ext cx="97632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 err="1"/>
              <a:t>김기란</a:t>
            </a:r>
            <a:r>
              <a:rPr lang="en-US" altLang="ko-KR" sz="1400" dirty="0"/>
              <a:t>(2016). </a:t>
            </a:r>
            <a:r>
              <a:rPr lang="ko-KR" altLang="en-US" sz="1400" dirty="0"/>
              <a:t>논문의 힘</a:t>
            </a:r>
            <a:r>
              <a:rPr lang="en-US" altLang="ko-KR" sz="1400" dirty="0"/>
              <a:t>. </a:t>
            </a:r>
            <a:r>
              <a:rPr lang="ko-KR" altLang="en-US" sz="1400" dirty="0"/>
              <a:t>현실문화</a:t>
            </a:r>
            <a:r>
              <a:rPr lang="en-US" altLang="ko-KR" sz="1400" dirty="0"/>
              <a:t>. </a:t>
            </a:r>
          </a:p>
          <a:p>
            <a:r>
              <a:rPr lang="en-US" altLang="ko-KR" sz="1400" dirty="0"/>
              <a:t>        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32234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486135" y="1061742"/>
            <a:ext cx="11017979" cy="4794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간접 인용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: </a:t>
            </a:r>
            <a:r>
              <a:rPr lang="ko-KR" altLang="en-US" sz="2400" dirty="0">
                <a:latin typeface="+mn-ea"/>
              </a:rPr>
              <a:t>본문의 흐름을 방해하지 않는 세련된 느낌의 글쓰기를 구현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→  </a:t>
            </a:r>
            <a:r>
              <a:rPr lang="ko-KR" altLang="en-US" sz="2400" dirty="0">
                <a:latin typeface="+mn-ea"/>
              </a:rPr>
              <a:t>인용한 부분의 시작과 끝을 분명이 명시해야 함</a:t>
            </a:r>
            <a:endParaRPr lang="en-US" altLang="ko-KR" sz="10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1000" dirty="0">
              <a:latin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dirty="0">
                <a:latin typeface="+mn-ea"/>
              </a:rPr>
              <a:t>간접 인용의 방법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① 요약 인용</a:t>
            </a:r>
            <a:r>
              <a:rPr lang="en-US" altLang="ko-KR" sz="2400" dirty="0">
                <a:latin typeface="+mn-ea"/>
              </a:rPr>
              <a:t>(summarizing): </a:t>
            </a:r>
            <a:r>
              <a:rPr lang="ko-KR" altLang="en-US" sz="2400" dirty="0">
                <a:latin typeface="+mn-ea"/>
              </a:rPr>
              <a:t>내용을 요약하여 인용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→ </a:t>
            </a:r>
            <a:r>
              <a:rPr lang="ko-KR" altLang="en-US" sz="2400" dirty="0">
                <a:latin typeface="+mn-ea"/>
              </a:rPr>
              <a:t>요약된 문장의 어휘와 표현이 원문과 지나치게 겹쳐서는 안됨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② 바꿔 인용</a:t>
            </a:r>
            <a:r>
              <a:rPr lang="en-US" altLang="ko-KR" sz="2400" dirty="0">
                <a:latin typeface="+mn-ea"/>
              </a:rPr>
              <a:t>(paraphrasing): </a:t>
            </a:r>
            <a:r>
              <a:rPr lang="ko-KR" altLang="en-US" sz="2400" dirty="0">
                <a:latin typeface="+mn-ea"/>
              </a:rPr>
              <a:t>요약된 내용을 </a:t>
            </a:r>
            <a:r>
              <a:rPr lang="ko-KR" altLang="en-US" sz="2400" dirty="0" err="1">
                <a:latin typeface="+mn-ea"/>
              </a:rPr>
              <a:t>자기화하여</a:t>
            </a:r>
            <a:r>
              <a:rPr lang="ko-KR" altLang="en-US" sz="2400" dirty="0">
                <a:latin typeface="+mn-ea"/>
              </a:rPr>
              <a:t> 표현</a:t>
            </a:r>
          </a:p>
          <a:p>
            <a:pPr>
              <a:lnSpc>
                <a:spcPct val="150000"/>
              </a:lnSpc>
            </a:pPr>
            <a:r>
              <a:rPr lang="en-US" altLang="ko-KR" sz="2400" dirty="0">
                <a:latin typeface="+mn-ea"/>
              </a:rPr>
              <a:t>→ </a:t>
            </a:r>
            <a:r>
              <a:rPr lang="ko-KR" altLang="en-US" sz="2400" dirty="0">
                <a:latin typeface="+mn-ea"/>
              </a:rPr>
              <a:t>원문의 표현을 바꾸었다 하더라도 그 내용이 인용자의 주관에 따라 왜곡되어서는 안됨</a:t>
            </a:r>
            <a:endParaRPr lang="en-US" altLang="ko-KR" sz="2400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428150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 err="1"/>
              <a:t>김기란</a:t>
            </a:r>
            <a:r>
              <a:rPr lang="en-US" altLang="ko-KR" sz="1400" dirty="0"/>
              <a:t>(2016). </a:t>
            </a:r>
            <a:r>
              <a:rPr lang="ko-KR" altLang="en-US" sz="1400" dirty="0"/>
              <a:t>논문의 힘</a:t>
            </a:r>
            <a:r>
              <a:rPr lang="en-US" altLang="ko-KR" sz="1400" dirty="0"/>
              <a:t>. </a:t>
            </a:r>
            <a:r>
              <a:rPr lang="ko-KR" altLang="en-US" sz="1400" dirty="0"/>
              <a:t>현실문화</a:t>
            </a:r>
            <a:r>
              <a:rPr lang="en-US" altLang="ko-KR" sz="1400" dirty="0"/>
              <a:t>. 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35895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5ED1825D-ADAE-588C-0714-C5D6BD32E149}"/>
              </a:ext>
            </a:extLst>
          </p:cNvPr>
          <p:cNvSpPr/>
          <p:nvPr/>
        </p:nvSpPr>
        <p:spPr>
          <a:xfrm>
            <a:off x="557403" y="5941054"/>
            <a:ext cx="11332828" cy="47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8264560E-04BF-57DD-FF47-F6CF5B150B17}"/>
              </a:ext>
            </a:extLst>
          </p:cNvPr>
          <p:cNvSpPr/>
          <p:nvPr/>
        </p:nvSpPr>
        <p:spPr>
          <a:xfrm>
            <a:off x="571734" y="4302499"/>
            <a:ext cx="11332828" cy="47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75F01FA2-2233-3DC8-8292-C42212145E50}"/>
              </a:ext>
            </a:extLst>
          </p:cNvPr>
          <p:cNvSpPr/>
          <p:nvPr/>
        </p:nvSpPr>
        <p:spPr>
          <a:xfrm>
            <a:off x="571734" y="2721832"/>
            <a:ext cx="11332828" cy="47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474560" y="932293"/>
            <a:ext cx="11223861" cy="6114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간접 인용의 예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① 인용하는 문헌의 저자명이 본문에 나타나는 경우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괄호 속에 발행연도를 표시해야 함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   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이 이론에 따르면 </a:t>
            </a:r>
            <a:r>
              <a:rPr lang="ko-KR" altLang="en-US" sz="2400" dirty="0" err="1">
                <a:latin typeface="+mn-ea"/>
              </a:rPr>
              <a:t>김사랑</a:t>
            </a:r>
            <a:r>
              <a:rPr lang="en-US" altLang="ko-KR" sz="2400" dirty="0">
                <a:latin typeface="+mn-ea"/>
              </a:rPr>
              <a:t>(2022)</a:t>
            </a:r>
            <a:r>
              <a:rPr lang="ko-KR" altLang="en-US" sz="2400" dirty="0">
                <a:latin typeface="+mn-ea"/>
              </a:rPr>
              <a:t>은 </a:t>
            </a:r>
            <a:r>
              <a:rPr lang="en-US" altLang="ko-KR" sz="2400" dirty="0">
                <a:latin typeface="+mn-ea"/>
              </a:rPr>
              <a:t> …</a:t>
            </a:r>
            <a:endParaRPr lang="ko-KR" altLang="en-US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② 인용하는 문헌의 저자명이 본문에 나타나지 않는 경우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해당 부분 말미에 괄호를 치고 그 속에 저자명과 발행연도를 표시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   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한 연구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김사랑</a:t>
            </a:r>
            <a:r>
              <a:rPr lang="en-US" altLang="ko-KR" sz="2400" dirty="0">
                <a:latin typeface="+mn-ea"/>
              </a:rPr>
              <a:t>, 2022)</a:t>
            </a:r>
            <a:r>
              <a:rPr lang="ko-KR" altLang="en-US" sz="2400" dirty="0">
                <a:latin typeface="+mn-ea"/>
              </a:rPr>
              <a:t>에서는 </a:t>
            </a:r>
            <a:r>
              <a:rPr lang="en-US" altLang="ko-KR" sz="2400" dirty="0">
                <a:latin typeface="+mn-ea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ko-KR" altLang="ko-KR" sz="2400" dirty="0">
                <a:latin typeface="+mn-ea"/>
              </a:rPr>
              <a:t>③</a:t>
            </a:r>
            <a:r>
              <a:rPr lang="en-US" altLang="ko-KR" sz="2400" dirty="0">
                <a:latin typeface="+mn-ea"/>
              </a:rPr>
              <a:t> </a:t>
            </a:r>
            <a:r>
              <a:rPr lang="ko-KR" altLang="en-US" sz="2400" dirty="0">
                <a:latin typeface="+mn-ea"/>
              </a:rPr>
              <a:t>하나의 내용에 맞는 문헌을 동시에 인용할 때는 국내문헌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동양문헌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서양문헌 순으로 나열</a:t>
            </a:r>
            <a:r>
              <a:rPr lang="en-US" altLang="ko-KR" sz="2400" dirty="0">
                <a:latin typeface="+mn-ea"/>
              </a:rPr>
              <a:t>. </a:t>
            </a:r>
            <a:r>
              <a:rPr lang="ko-KR" altLang="en-US" sz="2400" dirty="0">
                <a:latin typeface="+mn-ea"/>
              </a:rPr>
              <a:t>문헌들 사이는 쌍반점</a:t>
            </a:r>
            <a:r>
              <a:rPr lang="en-US" altLang="ko-KR" sz="2400" dirty="0">
                <a:latin typeface="+mn-ea"/>
              </a:rPr>
              <a:t>(;)</a:t>
            </a:r>
            <a:r>
              <a:rPr lang="ko-KR" altLang="en-US" sz="2400" dirty="0">
                <a:latin typeface="+mn-ea"/>
              </a:rPr>
              <a:t>으로 가름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   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>
                <a:latin typeface="+mn-ea"/>
              </a:rPr>
              <a:t>학생행동지도를 주제로 한 연구</a:t>
            </a:r>
            <a:r>
              <a:rPr lang="en-US" altLang="ko-KR" sz="2400" dirty="0">
                <a:latin typeface="+mn-ea"/>
              </a:rPr>
              <a:t>(</a:t>
            </a:r>
            <a:r>
              <a:rPr lang="ko-KR" altLang="en-US" sz="2400" dirty="0" err="1">
                <a:latin typeface="+mn-ea"/>
              </a:rPr>
              <a:t>김사랑</a:t>
            </a:r>
            <a:r>
              <a:rPr lang="en-US" altLang="ko-KR" sz="2400" dirty="0">
                <a:latin typeface="+mn-ea"/>
              </a:rPr>
              <a:t>, 2022; Williams, 2015)</a:t>
            </a:r>
            <a:r>
              <a:rPr lang="ko-KR" altLang="en-US" sz="2400" dirty="0">
                <a:latin typeface="+mn-ea"/>
              </a:rPr>
              <a:t>에서는 </a:t>
            </a:r>
            <a:r>
              <a:rPr lang="en-US" altLang="ko-KR" sz="2400" dirty="0">
                <a:latin typeface="+mn-ea"/>
              </a:rPr>
              <a:t>…</a:t>
            </a:r>
            <a:endParaRPr lang="ko-KR" altLang="en-US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43918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>
            <a:extLst>
              <a:ext uri="{FF2B5EF4-FFF2-40B4-BE49-F238E27FC236}">
                <a16:creationId xmlns="" xmlns:a16="http://schemas.microsoft.com/office/drawing/2014/main" id="{75F01FA2-2233-3DC8-8292-C42212145E50}"/>
              </a:ext>
            </a:extLst>
          </p:cNvPr>
          <p:cNvSpPr/>
          <p:nvPr/>
        </p:nvSpPr>
        <p:spPr>
          <a:xfrm>
            <a:off x="571734" y="2137302"/>
            <a:ext cx="11332828" cy="4753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dirty="0">
              <a:latin typeface="+mn-ea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en-US" altLang="ko-KR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sz="2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인용의 방법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509529" y="6263440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A9F41A2E-5CE3-7D1C-744A-AB2B1122366B}"/>
              </a:ext>
            </a:extLst>
          </p:cNvPr>
          <p:cNvSpPr txBox="1"/>
          <p:nvPr/>
        </p:nvSpPr>
        <p:spPr>
          <a:xfrm>
            <a:off x="474560" y="932293"/>
            <a:ext cx="11223861" cy="3363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ko-KR" altLang="en-US" sz="2400" b="1" dirty="0">
                <a:latin typeface="+mn-ea"/>
              </a:rPr>
              <a:t>간접 인용의 예</a:t>
            </a:r>
            <a:endParaRPr lang="en-US" altLang="ko-KR" sz="2400" b="1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④ 한 저자의 문헌 다수를 인용할 경우</a:t>
            </a:r>
            <a:r>
              <a:rPr lang="en-US" altLang="ko-KR" sz="2400" dirty="0">
                <a:latin typeface="+mn-ea"/>
              </a:rPr>
              <a:t>, </a:t>
            </a:r>
            <a:r>
              <a:rPr lang="ko-KR" altLang="en-US" sz="2400" dirty="0">
                <a:latin typeface="+mn-ea"/>
              </a:rPr>
              <a:t>발행연도순으로 기재</a:t>
            </a: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     예</a:t>
            </a:r>
            <a:r>
              <a:rPr lang="en-US" altLang="ko-KR" sz="2400" dirty="0">
                <a:latin typeface="+mn-ea"/>
              </a:rPr>
              <a:t>) </a:t>
            </a:r>
            <a:r>
              <a:rPr lang="ko-KR" altLang="en-US" sz="2400" dirty="0" err="1">
                <a:latin typeface="+mn-ea"/>
              </a:rPr>
              <a:t>김사랑</a:t>
            </a:r>
            <a:r>
              <a:rPr lang="en-US" altLang="ko-KR" sz="2400" dirty="0">
                <a:latin typeface="+mn-ea"/>
              </a:rPr>
              <a:t>(2012, 2019, 2022)</a:t>
            </a:r>
            <a:r>
              <a:rPr lang="ko-KR" altLang="en-US" sz="2400" dirty="0">
                <a:latin typeface="+mn-ea"/>
              </a:rPr>
              <a:t>은 </a:t>
            </a:r>
            <a:r>
              <a:rPr lang="en-US" altLang="ko-KR" sz="2400" dirty="0">
                <a:latin typeface="+mn-ea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ko-KR" altLang="en-US" sz="2400" dirty="0">
                <a:latin typeface="+mn-ea"/>
              </a:rPr>
              <a:t>⑤ 저자가 </a:t>
            </a:r>
            <a:r>
              <a:rPr lang="en-US" altLang="ko-KR" sz="2400" dirty="0">
                <a:latin typeface="+mn-ea"/>
              </a:rPr>
              <a:t>2</a:t>
            </a:r>
            <a:r>
              <a:rPr lang="ko-KR" altLang="en-US" sz="2400" dirty="0">
                <a:latin typeface="+mn-ea"/>
              </a:rPr>
              <a:t>인일 경우</a:t>
            </a:r>
            <a:r>
              <a:rPr lang="en-US" altLang="ko-KR" sz="2400" dirty="0">
                <a:latin typeface="+mn-ea"/>
              </a:rPr>
              <a:t>:</a:t>
            </a: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2400" dirty="0">
              <a:latin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736B7B8-0ECA-B62D-CBC8-9A0104F23C02}"/>
              </a:ext>
            </a:extLst>
          </p:cNvPr>
          <p:cNvSpPr txBox="1"/>
          <p:nvPr/>
        </p:nvSpPr>
        <p:spPr>
          <a:xfrm>
            <a:off x="109959" y="6525995"/>
            <a:ext cx="976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/>
              <a:t>자료</a:t>
            </a:r>
            <a:r>
              <a:rPr lang="en-US" altLang="ko-KR" sz="1400" dirty="0"/>
              <a:t>: </a:t>
            </a:r>
            <a:r>
              <a:rPr lang="ko-KR" altLang="en-US" sz="1400" dirty="0"/>
              <a:t>육아지원학회</a:t>
            </a:r>
            <a:r>
              <a:rPr lang="en-US" altLang="ko-KR" sz="1400" dirty="0"/>
              <a:t>(n.d.).</a:t>
            </a:r>
            <a:r>
              <a:rPr lang="ko-KR" altLang="en-US" sz="1400" dirty="0"/>
              <a:t> 논문작성규정</a:t>
            </a:r>
            <a:r>
              <a:rPr lang="en-US" altLang="ko-KR" sz="1400" dirty="0"/>
              <a:t>. http://edukid.org/</a:t>
            </a:r>
          </a:p>
          <a:p>
            <a:r>
              <a:rPr lang="en-US" altLang="ko-KR" sz="1400" dirty="0"/>
              <a:t>         </a:t>
            </a:r>
            <a:endParaRPr lang="ko-KR" altLang="en-US" sz="1400" dirty="0"/>
          </a:p>
        </p:txBody>
      </p:sp>
      <p:graphicFrame>
        <p:nvGraphicFramePr>
          <p:cNvPr id="7" name="표 6">
            <a:extLst>
              <a:ext uri="{FF2B5EF4-FFF2-40B4-BE49-F238E27FC236}">
                <a16:creationId xmlns="" xmlns:a16="http://schemas.microsoft.com/office/drawing/2014/main" id="{6D5567A0-14B8-A63E-E4FB-79017A7A04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693110"/>
              </p:ext>
            </p:extLst>
          </p:nvPr>
        </p:nvGraphicFramePr>
        <p:xfrm>
          <a:off x="849190" y="3395388"/>
          <a:ext cx="10551872" cy="233172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742714">
                  <a:extLst>
                    <a:ext uri="{9D8B030D-6E8A-4147-A177-3AD203B41FA5}">
                      <a16:colId xmlns="" xmlns:a16="http://schemas.microsoft.com/office/drawing/2014/main" val="2516947709"/>
                    </a:ext>
                  </a:extLst>
                </a:gridCol>
                <a:gridCol w="866193">
                  <a:extLst>
                    <a:ext uri="{9D8B030D-6E8A-4147-A177-3AD203B41FA5}">
                      <a16:colId xmlns="" xmlns:a16="http://schemas.microsoft.com/office/drawing/2014/main" val="1048147313"/>
                    </a:ext>
                  </a:extLst>
                </a:gridCol>
                <a:gridCol w="6942965">
                  <a:extLst>
                    <a:ext uri="{9D8B030D-6E8A-4147-A177-3AD203B41FA5}">
                      <a16:colId xmlns="" xmlns:a16="http://schemas.microsoft.com/office/drawing/2014/main" val="1417417028"/>
                    </a:ext>
                  </a:extLst>
                </a:gridCol>
              </a:tblGrid>
              <a:tr h="1052476">
                <a:tc rowSpan="2"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최초 인용 뿐 아니라 </a:t>
                      </a:r>
                      <a:endParaRPr lang="en-US" altLang="ko-KR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이후에도 동일하게 저자명 모두 기입</a:t>
                      </a:r>
                    </a:p>
                  </a:txBody>
                  <a:tcPr marL="95250" marR="95250" marT="95250" marB="9525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국문</a:t>
                      </a: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김사랑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박우수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(2023)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는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김사랑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박우수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2023).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03141392"/>
                  </a:ext>
                </a:extLst>
              </a:tr>
              <a:tr h="105247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영문</a:t>
                      </a:r>
                    </a:p>
                  </a:txBody>
                  <a:tcPr marL="95250" marR="95250" marT="95250" marB="9525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Jin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과 </a:t>
                      </a:r>
                      <a:r>
                        <a:rPr lang="en-US" altLang="ko-KR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kim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(2023)</a:t>
                      </a:r>
                      <a:r>
                        <a:rPr lang="ko-KR" altLang="en-US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에 따르면 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…(</a:t>
                      </a:r>
                      <a:r>
                        <a:rPr lang="en-US" altLang="ko-KR" sz="2000" kern="0" spc="0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Jin</a:t>
                      </a:r>
                      <a:r>
                        <a:rPr lang="en-US" altLang="ko-KR" sz="20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&amp; Kim, 2023).</a:t>
                      </a:r>
                      <a:endParaRPr lang="ko-KR" altLang="en-US" sz="2000" kern="0" spc="0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95250" marR="95250" marT="95250" marB="952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106519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736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2">
      <a:majorFont>
        <a:latin typeface="나눔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1984</Words>
  <Application>Microsoft Office PowerPoint</Application>
  <PresentationFormat>와이드스크린</PresentationFormat>
  <Paragraphs>233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1" baseType="lpstr">
      <vt:lpstr>Wingdings</vt:lpstr>
      <vt:lpstr>나눔</vt:lpstr>
      <vt:lpstr>Arial</vt:lpstr>
      <vt:lpstr>중고딕</vt:lpstr>
      <vt:lpstr>맑은 고딕</vt:lpstr>
      <vt:lpstr>Noto Sans KR</vt:lpstr>
      <vt:lpstr>배달의민족 도현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HONGSUNGPYO</dc:creator>
  <cp:lastModifiedBy>Windows 사용자</cp:lastModifiedBy>
  <cp:revision>17</cp:revision>
  <dcterms:created xsi:type="dcterms:W3CDTF">2022-08-18T01:07:09Z</dcterms:created>
  <dcterms:modified xsi:type="dcterms:W3CDTF">2023-07-10T04:43:36Z</dcterms:modified>
</cp:coreProperties>
</file>