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7" r:id="rId4"/>
    <p:sldId id="268" r:id="rId5"/>
    <p:sldId id="269" r:id="rId6"/>
    <p:sldId id="270" r:id="rId7"/>
    <p:sldId id="284" r:id="rId8"/>
    <p:sldId id="265" r:id="rId9"/>
    <p:sldId id="285" r:id="rId10"/>
    <p:sldId id="266" r:id="rId11"/>
    <p:sldId id="271" r:id="rId12"/>
    <p:sldId id="272" r:id="rId13"/>
    <p:sldId id="273" r:id="rId14"/>
    <p:sldId id="274" r:id="rId15"/>
    <p:sldId id="275" r:id="rId16"/>
    <p:sldId id="276" r:id="rId17"/>
    <p:sldId id="280" r:id="rId18"/>
    <p:sldId id="278" r:id="rId19"/>
    <p:sldId id="279" r:id="rId20"/>
    <p:sldId id="281" r:id="rId21"/>
    <p:sldId id="282" r:id="rId22"/>
    <p:sldId id="283" r:id="rId23"/>
    <p:sldId id="263" r:id="rId24"/>
  </p:sldIdLst>
  <p:sldSz cx="12192000" cy="6858000"/>
  <p:notesSz cx="6858000" cy="9144000"/>
  <p:embeddedFontLst>
    <p:embeddedFont>
      <p:font typeface="맑은 고딕" panose="020B0503020000020004" pitchFamily="50" charset="-127"/>
      <p:regular r:id="rId26"/>
      <p:bold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171"/>
    <a:srgbClr val="0C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28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211E7-C686-472A-B82F-64E2CCEC757F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09B4-6DD2-4E54-A023-68E20364BB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141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12A7017-8BFE-5B35-78BA-B5B4DE586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5A89362-FD85-B4E0-3F6F-E40880014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5AF0995D-5183-75C3-FB5F-DE067DB7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CCB27C5D-87E8-9295-772D-14C773E6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62CED33-D0C3-D6AE-D6F6-5210AC6FF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60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AF10071-B3C5-76D8-977A-7F6BD5A4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18E45CF1-6FDF-ABC3-C9FD-7089AC1F6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F3C44D1-0E26-DDF4-C062-C17E6A5F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B416CC7-754D-DE26-8993-8128D558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6BEDC4D-6A06-1780-D0B9-E47A81E0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0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048FE858-CFC6-14CB-8C72-4715813E6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BD760698-6F7B-8D71-F3B0-7FA63706F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83C2200-D501-EA8B-A4CD-3235F6D7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5DFE586-BB61-C8DD-BB10-2C1838412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CE9BCB2A-033D-FC56-F5EA-3B5FB114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75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A511B8F-6732-F4AA-6131-728B883C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4DE7B64-7200-BF09-D0B3-AFB55D75E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5A3A345-270B-7655-C2FD-2F298477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A337DCE-CCD5-00BF-0ACF-F583ADF2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0B59BB9-F78D-D721-2B9A-6C5C41B3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A317EE2-59CA-C8E6-FD49-5288C6F56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246A6E8-006B-44D5-6B22-9382D746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EEA9412C-8EDC-1B4F-C79E-196EC2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7EAFDD6-E22C-927C-FC5E-867CEFC4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C280482-88F8-F2EE-9F8E-EB0DEFBE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97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6521F43-30CD-560B-E3DB-3227098D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121BB69E-B429-96A7-013B-A53BD51BC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031DD4F0-98A0-10C1-155D-C4E6491A6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04F70726-9E00-BCE8-221B-CE68E5D6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8D79061A-85E7-C5B2-7BD2-BAE33DBB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1BB07CD3-B9AD-50B8-C4CF-E3B6EC98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8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316F891-2DE2-399B-9F42-D8DD5896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417718-C140-5E6C-0A89-347405C5F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E3F9EEBC-4411-1407-13B1-872911848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AA24217D-2780-3135-605A-69005D013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5FBC98BD-C422-85BF-349E-EA0A2A257E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0E3303D0-A36D-6DFB-5F4F-D551FB55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F523BDB7-39CB-C753-FF4E-B1170E11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9930BB39-2A5C-F3C1-E491-69065B73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71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EF8A8A5-3828-2D7E-65F1-A641E992A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455728A3-2269-6A96-AACA-4BEB82C9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15723FBB-05ED-76ED-8950-4BF142B88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7FE45FE4-64C3-687D-A0A9-F20B1D4B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85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F14829F0-87BE-1F39-E126-2F2D8DD9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F6ED3B92-D8D6-6F00-690D-19F1D246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E0A22DCA-6F25-0F53-5831-2B51E4FF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39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13A36CA-4A06-BF49-DDB2-F727E624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83EBC906-5997-96C3-C489-B2F9FD18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74255F9A-7A06-9518-49D5-A05E97E79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29D507A0-960F-D383-0ED4-4C733650E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995C747-50D8-A38E-6A77-40DC9274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67081FC-DEE7-E5F5-EF79-081B1FA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7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6C90322-391A-794A-76EC-48FE8310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B36B337-AC08-F79E-1528-A0D1A4A55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0FC246-34C6-5A22-BC05-81F9340D2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3BB2DC7-8241-961C-CE35-F7471A19C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2E3E9A6D-CAF1-1769-C635-A27C1024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C2249A1A-F5B5-EBA7-12BC-D01035F9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75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D12DF586-6C11-501D-DA8D-681D6BB49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5FF8BFE-6B23-AC52-ECC6-E5B7C1CF5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D0DE424-82D0-C9CE-3A57-817890AD5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BA3424-CA03-4D7E-A39E-733DDA482525}" type="datetimeFigureOut">
              <a:rPr lang="ko-KR" altLang="en-US" smtClean="0"/>
              <a:pPr/>
              <a:t>2023-07-10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DAA5274-62B2-FB92-5BB7-7D2CBD960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88F453B-A088-40C2-AA1B-85E690B38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647BA537-4FC0-4125-9A5F-D0F5FDEE95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catholic.ac.kr/webcontent/info/1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F759CDC5-E9D2-5D54-C993-447201D2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637" y="0"/>
            <a:ext cx="48053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1950334"/>
            <a:ext cx="7386637" cy="4907666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502389"/>
            <a:ext cx="591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6. </a:t>
            </a: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연구계획서 작성</a:t>
            </a:r>
          </a:p>
        </p:txBody>
      </p:sp>
      <p:pic>
        <p:nvPicPr>
          <p:cNvPr id="2" name="Picture 2" descr="가톨릭대학교 로고">
            <a:extLst>
              <a:ext uri="{FF2B5EF4-FFF2-40B4-BE49-F238E27FC236}">
                <a16:creationId xmlns="" xmlns:a16="http://schemas.microsoft.com/office/drawing/2014/main" id="{D9AE5E8D-EF5F-F64B-C068-20B919D28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57872" y="156258"/>
            <a:ext cx="3041871" cy="62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40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593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A142223-D698-6473-81D7-046FEC6CDE47}"/>
              </a:ext>
            </a:extLst>
          </p:cNvPr>
          <p:cNvSpPr/>
          <p:nvPr/>
        </p:nvSpPr>
        <p:spPr>
          <a:xfrm>
            <a:off x="1128532" y="2407534"/>
            <a:ext cx="1823012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주요항목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3C79471-9A15-28C2-FC8E-EC2AE501B7E9}"/>
              </a:ext>
            </a:extLst>
          </p:cNvPr>
          <p:cNvSpPr/>
          <p:nvPr/>
        </p:nvSpPr>
        <p:spPr>
          <a:xfrm>
            <a:off x="3074736" y="2407534"/>
            <a:ext cx="4346565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점검사항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="" xmlns:a16="http://schemas.microsoft.com/office/drawing/2014/main" id="{8C8FE4F6-8CA5-16D9-E426-C0B8A7F9A827}"/>
              </a:ext>
            </a:extLst>
          </p:cNvPr>
          <p:cNvCxnSpPr>
            <a:cxnSpLocks/>
          </p:cNvCxnSpPr>
          <p:nvPr/>
        </p:nvCxnSpPr>
        <p:spPr>
          <a:xfrm flipV="1">
            <a:off x="7506182" y="3651055"/>
            <a:ext cx="1840376" cy="4919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="" xmlns:a16="http://schemas.microsoft.com/office/drawing/2014/main" id="{5E3A3E5F-63CD-2651-6F4B-B7BE51C6100B}"/>
              </a:ext>
            </a:extLst>
          </p:cNvPr>
          <p:cNvCxnSpPr>
            <a:cxnSpLocks/>
          </p:cNvCxnSpPr>
          <p:nvPr/>
        </p:nvCxnSpPr>
        <p:spPr>
          <a:xfrm>
            <a:off x="7548624" y="4142980"/>
            <a:ext cx="1797934" cy="550554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12C64D35-EDA1-775B-B885-F0928847EC34}"/>
              </a:ext>
            </a:extLst>
          </p:cNvPr>
          <p:cNvSpPr/>
          <p:nvPr/>
        </p:nvSpPr>
        <p:spPr>
          <a:xfrm>
            <a:off x="9606988" y="3355289"/>
            <a:ext cx="1718840" cy="593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A126758-1BA1-A26D-EAEE-48731382E7BD}"/>
              </a:ext>
            </a:extLst>
          </p:cNvPr>
          <p:cNvSpPr/>
          <p:nvPr/>
        </p:nvSpPr>
        <p:spPr>
          <a:xfrm>
            <a:off x="9606988" y="4337623"/>
            <a:ext cx="1718840" cy="593047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7E0EEB31-8468-D26A-79CF-4C6105B027FA}"/>
              </a:ext>
            </a:extLst>
          </p:cNvPr>
          <p:cNvSpPr/>
          <p:nvPr/>
        </p:nvSpPr>
        <p:spPr>
          <a:xfrm>
            <a:off x="1128532" y="3264061"/>
            <a:ext cx="1823012" cy="1757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연구 주제 및 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내용의 </a:t>
            </a:r>
            <a:r>
              <a:rPr lang="ko-KR" altLang="en-US" sz="1800" kern="0" spc="0" dirty="0" err="1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충분성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3DA2DB66-5708-470C-0A4C-D7F9E15C0D91}"/>
              </a:ext>
            </a:extLst>
          </p:cNvPr>
          <p:cNvSpPr/>
          <p:nvPr/>
        </p:nvSpPr>
        <p:spPr>
          <a:xfrm>
            <a:off x="3078867" y="3264061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연구 주제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내용 및 범위는 적절한가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4CD97D73-9A34-99DC-B044-2239395E6B10}"/>
              </a:ext>
            </a:extLst>
          </p:cNvPr>
          <p:cNvSpPr/>
          <p:nvPr/>
        </p:nvSpPr>
        <p:spPr>
          <a:xfrm>
            <a:off x="3078867" y="4246395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포함된 내용들은 연구목적 달성에 필수적인가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81722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593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A142223-D698-6473-81D7-046FEC6CDE47}"/>
              </a:ext>
            </a:extLst>
          </p:cNvPr>
          <p:cNvSpPr/>
          <p:nvPr/>
        </p:nvSpPr>
        <p:spPr>
          <a:xfrm>
            <a:off x="1128532" y="2407534"/>
            <a:ext cx="1823012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주요항목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3C79471-9A15-28C2-FC8E-EC2AE501B7E9}"/>
              </a:ext>
            </a:extLst>
          </p:cNvPr>
          <p:cNvSpPr/>
          <p:nvPr/>
        </p:nvSpPr>
        <p:spPr>
          <a:xfrm>
            <a:off x="3074736" y="2407534"/>
            <a:ext cx="4346565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점검사항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="" xmlns:a16="http://schemas.microsoft.com/office/drawing/2014/main" id="{8C8FE4F6-8CA5-16D9-E426-C0B8A7F9A827}"/>
              </a:ext>
            </a:extLst>
          </p:cNvPr>
          <p:cNvCxnSpPr>
            <a:cxnSpLocks/>
          </p:cNvCxnSpPr>
          <p:nvPr/>
        </p:nvCxnSpPr>
        <p:spPr>
          <a:xfrm flipV="1">
            <a:off x="7506182" y="3651055"/>
            <a:ext cx="1840376" cy="4919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="" xmlns:a16="http://schemas.microsoft.com/office/drawing/2014/main" id="{5E3A3E5F-63CD-2651-6F4B-B7BE51C6100B}"/>
              </a:ext>
            </a:extLst>
          </p:cNvPr>
          <p:cNvCxnSpPr>
            <a:cxnSpLocks/>
          </p:cNvCxnSpPr>
          <p:nvPr/>
        </p:nvCxnSpPr>
        <p:spPr>
          <a:xfrm>
            <a:off x="7548624" y="4142980"/>
            <a:ext cx="1797934" cy="550554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12C64D35-EDA1-775B-B885-F0928847EC34}"/>
              </a:ext>
            </a:extLst>
          </p:cNvPr>
          <p:cNvSpPr/>
          <p:nvPr/>
        </p:nvSpPr>
        <p:spPr>
          <a:xfrm>
            <a:off x="9606988" y="3355289"/>
            <a:ext cx="1718840" cy="593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A126758-1BA1-A26D-EAEE-48731382E7BD}"/>
              </a:ext>
            </a:extLst>
          </p:cNvPr>
          <p:cNvSpPr/>
          <p:nvPr/>
        </p:nvSpPr>
        <p:spPr>
          <a:xfrm>
            <a:off x="9606988" y="4337623"/>
            <a:ext cx="1718840" cy="593047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7E0EEB31-8468-D26A-79CF-4C6105B027FA}"/>
              </a:ext>
            </a:extLst>
          </p:cNvPr>
          <p:cNvSpPr/>
          <p:nvPr/>
        </p:nvSpPr>
        <p:spPr>
          <a:xfrm>
            <a:off x="1128532" y="3264061"/>
            <a:ext cx="1823012" cy="1757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선행연구의 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검토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3DA2DB66-5708-470C-0A4C-D7F9E15C0D91}"/>
              </a:ext>
            </a:extLst>
          </p:cNvPr>
          <p:cNvSpPr/>
          <p:nvPr/>
        </p:nvSpPr>
        <p:spPr>
          <a:xfrm>
            <a:off x="3078867" y="3264061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중요한 선행연구들을 빠짐없이 검토하였는가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4CD97D73-9A34-99DC-B044-2239395E6B10}"/>
              </a:ext>
            </a:extLst>
          </p:cNvPr>
          <p:cNvSpPr/>
          <p:nvPr/>
        </p:nvSpPr>
        <p:spPr>
          <a:xfrm>
            <a:off x="3078867" y="4246395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선행연구들을 정확하고 치밀하게 분석하였는가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6983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593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A142223-D698-6473-81D7-046FEC6CDE47}"/>
              </a:ext>
            </a:extLst>
          </p:cNvPr>
          <p:cNvSpPr/>
          <p:nvPr/>
        </p:nvSpPr>
        <p:spPr>
          <a:xfrm>
            <a:off x="1128532" y="2407534"/>
            <a:ext cx="1823012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주요항목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3C79471-9A15-28C2-FC8E-EC2AE501B7E9}"/>
              </a:ext>
            </a:extLst>
          </p:cNvPr>
          <p:cNvSpPr/>
          <p:nvPr/>
        </p:nvSpPr>
        <p:spPr>
          <a:xfrm>
            <a:off x="3074736" y="2407534"/>
            <a:ext cx="4346565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점검사항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="" xmlns:a16="http://schemas.microsoft.com/office/drawing/2014/main" id="{8C8FE4F6-8CA5-16D9-E426-C0B8A7F9A827}"/>
              </a:ext>
            </a:extLst>
          </p:cNvPr>
          <p:cNvCxnSpPr>
            <a:cxnSpLocks/>
          </p:cNvCxnSpPr>
          <p:nvPr/>
        </p:nvCxnSpPr>
        <p:spPr>
          <a:xfrm flipV="1">
            <a:off x="7506182" y="3651055"/>
            <a:ext cx="1840376" cy="4919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="" xmlns:a16="http://schemas.microsoft.com/office/drawing/2014/main" id="{5E3A3E5F-63CD-2651-6F4B-B7BE51C6100B}"/>
              </a:ext>
            </a:extLst>
          </p:cNvPr>
          <p:cNvCxnSpPr>
            <a:cxnSpLocks/>
          </p:cNvCxnSpPr>
          <p:nvPr/>
        </p:nvCxnSpPr>
        <p:spPr>
          <a:xfrm>
            <a:off x="7548624" y="4142980"/>
            <a:ext cx="1797934" cy="550554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12C64D35-EDA1-775B-B885-F0928847EC34}"/>
              </a:ext>
            </a:extLst>
          </p:cNvPr>
          <p:cNvSpPr/>
          <p:nvPr/>
        </p:nvSpPr>
        <p:spPr>
          <a:xfrm>
            <a:off x="9606988" y="3355289"/>
            <a:ext cx="1718840" cy="593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A126758-1BA1-A26D-EAEE-48731382E7BD}"/>
              </a:ext>
            </a:extLst>
          </p:cNvPr>
          <p:cNvSpPr/>
          <p:nvPr/>
        </p:nvSpPr>
        <p:spPr>
          <a:xfrm>
            <a:off x="9606988" y="4337623"/>
            <a:ext cx="1718840" cy="593047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7E0EEB31-8468-D26A-79CF-4C6105B027FA}"/>
              </a:ext>
            </a:extLst>
          </p:cNvPr>
          <p:cNvSpPr/>
          <p:nvPr/>
        </p:nvSpPr>
        <p:spPr>
          <a:xfrm>
            <a:off x="1128532" y="3264061"/>
            <a:ext cx="1823012" cy="1757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연구방법의 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타당성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3DA2DB66-5708-470C-0A4C-D7F9E15C0D91}"/>
              </a:ext>
            </a:extLst>
          </p:cNvPr>
          <p:cNvSpPr/>
          <p:nvPr/>
        </p:nvSpPr>
        <p:spPr>
          <a:xfrm>
            <a:off x="3078867" y="3264061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연구문제 해결에 적합한 접근 방법인가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4CD97D73-9A34-99DC-B044-2239395E6B10}"/>
              </a:ext>
            </a:extLst>
          </p:cNvPr>
          <p:cNvSpPr/>
          <p:nvPr/>
        </p:nvSpPr>
        <p:spPr>
          <a:xfrm>
            <a:off x="3078867" y="4246395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자료수집 방법은 적절한가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33551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593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A142223-D698-6473-81D7-046FEC6CDE47}"/>
              </a:ext>
            </a:extLst>
          </p:cNvPr>
          <p:cNvSpPr/>
          <p:nvPr/>
        </p:nvSpPr>
        <p:spPr>
          <a:xfrm>
            <a:off x="1128532" y="2407534"/>
            <a:ext cx="1823012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주요항목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3C79471-9A15-28C2-FC8E-EC2AE501B7E9}"/>
              </a:ext>
            </a:extLst>
          </p:cNvPr>
          <p:cNvSpPr/>
          <p:nvPr/>
        </p:nvSpPr>
        <p:spPr>
          <a:xfrm>
            <a:off x="3074736" y="2407534"/>
            <a:ext cx="4346565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점검사항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="" xmlns:a16="http://schemas.microsoft.com/office/drawing/2014/main" id="{8C8FE4F6-8CA5-16D9-E426-C0B8A7F9A827}"/>
              </a:ext>
            </a:extLst>
          </p:cNvPr>
          <p:cNvCxnSpPr>
            <a:cxnSpLocks/>
          </p:cNvCxnSpPr>
          <p:nvPr/>
        </p:nvCxnSpPr>
        <p:spPr>
          <a:xfrm flipV="1">
            <a:off x="7506182" y="3651055"/>
            <a:ext cx="1840376" cy="4919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="" xmlns:a16="http://schemas.microsoft.com/office/drawing/2014/main" id="{5E3A3E5F-63CD-2651-6F4B-B7BE51C6100B}"/>
              </a:ext>
            </a:extLst>
          </p:cNvPr>
          <p:cNvCxnSpPr>
            <a:cxnSpLocks/>
          </p:cNvCxnSpPr>
          <p:nvPr/>
        </p:nvCxnSpPr>
        <p:spPr>
          <a:xfrm>
            <a:off x="7548624" y="4142980"/>
            <a:ext cx="1797934" cy="550554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12C64D35-EDA1-775B-B885-F0928847EC34}"/>
              </a:ext>
            </a:extLst>
          </p:cNvPr>
          <p:cNvSpPr/>
          <p:nvPr/>
        </p:nvSpPr>
        <p:spPr>
          <a:xfrm>
            <a:off x="9606988" y="3355289"/>
            <a:ext cx="1718840" cy="593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A126758-1BA1-A26D-EAEE-48731382E7BD}"/>
              </a:ext>
            </a:extLst>
          </p:cNvPr>
          <p:cNvSpPr/>
          <p:nvPr/>
        </p:nvSpPr>
        <p:spPr>
          <a:xfrm>
            <a:off x="9606988" y="4337623"/>
            <a:ext cx="1718840" cy="593047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7E0EEB31-8468-D26A-79CF-4C6105B027FA}"/>
              </a:ext>
            </a:extLst>
          </p:cNvPr>
          <p:cNvSpPr/>
          <p:nvPr/>
        </p:nvSpPr>
        <p:spPr>
          <a:xfrm>
            <a:off x="1128532" y="3264061"/>
            <a:ext cx="1823012" cy="1757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실행 계획의 적절성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3DA2DB66-5708-470C-0A4C-D7F9E15C0D91}"/>
              </a:ext>
            </a:extLst>
          </p:cNvPr>
          <p:cNvSpPr/>
          <p:nvPr/>
        </p:nvSpPr>
        <p:spPr>
          <a:xfrm>
            <a:off x="3078867" y="3264061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자료수집 대상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도구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절차가 구체적이며 적절한가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직사각형 19">
            <a:extLst>
              <a:ext uri="{FF2B5EF4-FFF2-40B4-BE49-F238E27FC236}">
                <a16:creationId xmlns="" xmlns:a16="http://schemas.microsoft.com/office/drawing/2014/main" id="{4CD97D73-9A34-99DC-B044-2239395E6B10}"/>
              </a:ext>
            </a:extLst>
          </p:cNvPr>
          <p:cNvSpPr/>
          <p:nvPr/>
        </p:nvSpPr>
        <p:spPr>
          <a:xfrm>
            <a:off x="3078867" y="4246395"/>
            <a:ext cx="4342434" cy="7755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실현 가능한 계획인가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01821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593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점검사항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A142223-D698-6473-81D7-046FEC6CDE47}"/>
              </a:ext>
            </a:extLst>
          </p:cNvPr>
          <p:cNvSpPr/>
          <p:nvPr/>
        </p:nvSpPr>
        <p:spPr>
          <a:xfrm>
            <a:off x="1128532" y="2407534"/>
            <a:ext cx="1823012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주요항목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C3C79471-9A15-28C2-FC8E-EC2AE501B7E9}"/>
              </a:ext>
            </a:extLst>
          </p:cNvPr>
          <p:cNvSpPr/>
          <p:nvPr/>
        </p:nvSpPr>
        <p:spPr>
          <a:xfrm>
            <a:off x="3074736" y="2407534"/>
            <a:ext cx="4346565" cy="49771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점검사항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="" xmlns:a16="http://schemas.microsoft.com/office/drawing/2014/main" id="{8C8FE4F6-8CA5-16D9-E426-C0B8A7F9A827}"/>
              </a:ext>
            </a:extLst>
          </p:cNvPr>
          <p:cNvCxnSpPr>
            <a:cxnSpLocks/>
          </p:cNvCxnSpPr>
          <p:nvPr/>
        </p:nvCxnSpPr>
        <p:spPr>
          <a:xfrm flipV="1">
            <a:off x="7506182" y="3651055"/>
            <a:ext cx="1840376" cy="491925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화살표 연결선 10">
            <a:extLst>
              <a:ext uri="{FF2B5EF4-FFF2-40B4-BE49-F238E27FC236}">
                <a16:creationId xmlns="" xmlns:a16="http://schemas.microsoft.com/office/drawing/2014/main" id="{5E3A3E5F-63CD-2651-6F4B-B7BE51C6100B}"/>
              </a:ext>
            </a:extLst>
          </p:cNvPr>
          <p:cNvCxnSpPr>
            <a:cxnSpLocks/>
          </p:cNvCxnSpPr>
          <p:nvPr/>
        </p:nvCxnSpPr>
        <p:spPr>
          <a:xfrm>
            <a:off x="7548624" y="4142980"/>
            <a:ext cx="1797934" cy="550554"/>
          </a:xfrm>
          <a:prstGeom prst="straightConnector1">
            <a:avLst/>
          </a:prstGeom>
          <a:ln w="762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12C64D35-EDA1-775B-B885-F0928847EC34}"/>
              </a:ext>
            </a:extLst>
          </p:cNvPr>
          <p:cNvSpPr/>
          <p:nvPr/>
        </p:nvSpPr>
        <p:spPr>
          <a:xfrm>
            <a:off x="9606988" y="3355289"/>
            <a:ext cx="1718840" cy="59304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예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A126758-1BA1-A26D-EAEE-48731382E7BD}"/>
              </a:ext>
            </a:extLst>
          </p:cNvPr>
          <p:cNvSpPr/>
          <p:nvPr/>
        </p:nvSpPr>
        <p:spPr>
          <a:xfrm>
            <a:off x="9606988" y="4337623"/>
            <a:ext cx="1718840" cy="593047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아니오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7E0EEB31-8468-D26A-79CF-4C6105B027FA}"/>
              </a:ext>
            </a:extLst>
          </p:cNvPr>
          <p:cNvSpPr/>
          <p:nvPr/>
        </p:nvSpPr>
        <p:spPr>
          <a:xfrm>
            <a:off x="1128532" y="3264061"/>
            <a:ext cx="1823012" cy="1757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endParaRPr lang="en-US" altLang="ko-KR" kern="0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ctr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연구 결과의 기여도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="" xmlns:a16="http://schemas.microsoft.com/office/drawing/2014/main" id="{3DA2DB66-5708-470C-0A4C-D7F9E15C0D91}"/>
              </a:ext>
            </a:extLst>
          </p:cNvPr>
          <p:cNvSpPr/>
          <p:nvPr/>
        </p:nvSpPr>
        <p:spPr>
          <a:xfrm>
            <a:off x="3078867" y="3264060"/>
            <a:ext cx="4342434" cy="17578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연구 결과가 해당 학문 분야의 발전에 </a:t>
            </a:r>
            <a:endParaRPr lang="en-US" altLang="ko-KR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marR="0" indent="0" algn="l" fontAlgn="base" latinLnBrk="0"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기여하는 바가 있는가</a:t>
            </a:r>
            <a:r>
              <a:rPr lang="en-US" altLang="ko-KR" sz="1800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</a:rPr>
              <a:t>? 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93890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이해하기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9" name="표 9">
            <a:extLst>
              <a:ext uri="{FF2B5EF4-FFF2-40B4-BE49-F238E27FC236}">
                <a16:creationId xmlns="" xmlns:a16="http://schemas.microsoft.com/office/drawing/2014/main" id="{506FCB72-786B-C531-4717-344C2EF59F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375705"/>
              </p:ext>
            </p:extLst>
          </p:nvPr>
        </p:nvGraphicFramePr>
        <p:xfrm>
          <a:off x="846229" y="1988027"/>
          <a:ext cx="10451036" cy="3728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22881">
                  <a:extLst>
                    <a:ext uri="{9D8B030D-6E8A-4147-A177-3AD203B41FA5}">
                      <a16:colId xmlns="" xmlns:a16="http://schemas.microsoft.com/office/drawing/2014/main" val="4073544474"/>
                    </a:ext>
                  </a:extLst>
                </a:gridCol>
                <a:gridCol w="7728155">
                  <a:extLst>
                    <a:ext uri="{9D8B030D-6E8A-4147-A177-3AD203B41FA5}">
                      <a16:colId xmlns="" xmlns:a16="http://schemas.microsoft.com/office/drawing/2014/main" val="2130398919"/>
                    </a:ext>
                  </a:extLst>
                </a:gridCol>
              </a:tblGrid>
              <a:tr h="489656"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학위논문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7008360"/>
                  </a:ext>
                </a:extLst>
              </a:tr>
              <a:tr h="4896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 목적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학위 취득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93901620"/>
                  </a:ext>
                </a:extLst>
              </a:tr>
              <a:tr h="4896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분량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약 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100~400</a:t>
                      </a:r>
                      <a:r>
                        <a:rPr lang="ko-KR" altLang="en-US" dirty="0"/>
                        <a:t>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36273167"/>
                  </a:ext>
                </a:extLst>
              </a:tr>
              <a:tr h="4896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체제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소속기관의 규정에 따름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85912237"/>
                  </a:ext>
                </a:extLst>
              </a:tr>
              <a:tr h="4896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평가자</a:t>
                      </a:r>
                      <a:endParaRPr lang="en-US" altLang="ko-KR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 지도교수 외 심사위원으로 위촉된 교수 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3~5</a:t>
                      </a:r>
                      <a:r>
                        <a:rPr lang="ko-KR" altLang="en-US" dirty="0"/>
                        <a:t>인</a:t>
                      </a:r>
                      <a:endParaRPr lang="en-US" altLang="ko-KR" dirty="0"/>
                    </a:p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석사논문</a:t>
                      </a:r>
                      <a:r>
                        <a:rPr lang="en-US" altLang="ko-KR" dirty="0"/>
                        <a:t>: 3</a:t>
                      </a:r>
                      <a:r>
                        <a:rPr lang="ko-KR" altLang="en-US" dirty="0"/>
                        <a:t>인</a:t>
                      </a:r>
                      <a:r>
                        <a:rPr lang="en-US" altLang="ko-KR" dirty="0"/>
                        <a:t>/ </a:t>
                      </a:r>
                      <a:r>
                        <a:rPr lang="ko-KR" altLang="en-US" dirty="0"/>
                        <a:t>박사논문 </a:t>
                      </a:r>
                      <a:r>
                        <a:rPr lang="en-US" altLang="ko-KR" dirty="0"/>
                        <a:t>5</a:t>
                      </a:r>
                      <a:r>
                        <a:rPr lang="ko-KR" altLang="en-US" dirty="0"/>
                        <a:t>인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643357"/>
                  </a:ext>
                </a:extLst>
              </a:tr>
              <a:tr h="4896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평가자 공개 여부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공개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70222187"/>
                  </a:ext>
                </a:extLst>
              </a:tr>
              <a:tr h="4896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논문의 공개 방법 및 시기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졸업과 동시에 소속 학교에서 공개</a:t>
                      </a:r>
                      <a:endParaRPr lang="en-US" altLang="ko-KR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원문의 공개 여부는 개인의 동의 하에 결정됨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0350635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AEBD6BF-78D1-BECA-F2DD-3B626791920A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58037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5579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구성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가톨릭대학교 중앙도서관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지원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논문작성가이드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&gt;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작성가이드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  <a:hlinkClick r:id="rId3"/>
              </a:rPr>
              <a:t>https://library.catholic.ac.kr/webcontent/info/13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CECE8A1-A926-4AE9-F9FB-39DFFB4F3493}"/>
              </a:ext>
            </a:extLst>
          </p:cNvPr>
          <p:cNvSpPr txBox="1"/>
          <p:nvPr/>
        </p:nvSpPr>
        <p:spPr>
          <a:xfrm>
            <a:off x="4842154" y="1122705"/>
            <a:ext cx="6555398" cy="501675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1) 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겉표지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표제지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속표지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국문 논문제출서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4)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국문 인준서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5)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감사의 글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선택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6)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목차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7)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표 목차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필요한 경우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8)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그림 목차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필요한 경우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9)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국문 초록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10)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본문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서론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본론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결론 포함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각 학과별 지정 양식에 따름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11)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12)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부록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색인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기타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필요한 경우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13)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영문 논문제출서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14) </a:t>
            </a:r>
            <a:r>
              <a:rPr lang="ko-KR" altLang="en-US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영문 인준서</a:t>
            </a:r>
          </a:p>
          <a:p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15) ABSTRACT(</a:t>
            </a:r>
            <a:r>
              <a:rPr lang="ko-KR" altLang="en-US" sz="20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영문초록</a:t>
            </a:r>
            <a:r>
              <a:rPr lang="en-US" altLang="ko-KR" sz="20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777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428345" cy="389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내용 구성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목적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연구의 필요성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문제 제기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연구의 한계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선행연구 검토 등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이론적 배경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방법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대상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절차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결과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논의 및 결론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의의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연구의 한계점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후속 연구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제언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7DBB020-CDAA-5B2D-A605-433B4E7244E5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8228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64684" cy="1682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내용 구성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목적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연구의 필요성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문제 제기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기존 연구의 한계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선행연구 검토 등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7DBB020-CDAA-5B2D-A605-433B4E7244E5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6">
            <a:extLst>
              <a:ext uri="{FF2B5EF4-FFF2-40B4-BE49-F238E27FC236}">
                <a16:creationId xmlns="" xmlns:a16="http://schemas.microsoft.com/office/drawing/2014/main" id="{AD606622-FEFC-4095-01F8-9895225C8E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095410"/>
              </p:ext>
            </p:extLst>
          </p:nvPr>
        </p:nvGraphicFramePr>
        <p:xfrm>
          <a:off x="695178" y="2444026"/>
          <a:ext cx="10801644" cy="37052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87498">
                  <a:extLst>
                    <a:ext uri="{9D8B030D-6E8A-4147-A177-3AD203B41FA5}">
                      <a16:colId xmlns="" xmlns:a16="http://schemas.microsoft.com/office/drawing/2014/main" val="2522884760"/>
                    </a:ext>
                  </a:extLst>
                </a:gridCol>
                <a:gridCol w="8414146">
                  <a:extLst>
                    <a:ext uri="{9D8B030D-6E8A-4147-A177-3AD203B41FA5}">
                      <a16:colId xmlns="" xmlns:a16="http://schemas.microsoft.com/office/drawing/2014/main" val="4119838781"/>
                    </a:ext>
                  </a:extLst>
                </a:gridCol>
              </a:tblGrid>
              <a:tr h="4227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구성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45139817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목적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연구를 통해 무엇을 밝히고자 하는가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50241884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연구의 필요성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연구가 꼭 필요한 이유는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dirty="0"/>
                        <a:t>또는 근거는</a:t>
                      </a:r>
                      <a:r>
                        <a:rPr lang="en-US" altLang="ko-KR" dirty="0"/>
                        <a:t>) </a:t>
                      </a:r>
                      <a:r>
                        <a:rPr lang="ko-KR" altLang="en-US" dirty="0"/>
                        <a:t>무엇인가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94410711"/>
                  </a:ext>
                </a:extLst>
              </a:tr>
              <a:tr h="73987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문제 제기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구체적으로 어떤 문제 인식을 바탕으로 이 연구를 시작해야 하는가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/>
                        <a:t>이 연구 주제를 정한 결정적인 계기는 무엇인가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09823942"/>
                  </a:ext>
                </a:extLst>
              </a:tr>
              <a:tr h="105696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기존 연구의 한계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지금까지 이루어진 선행 연구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dirty="0"/>
                        <a:t>기존 연구</a:t>
                      </a:r>
                      <a:r>
                        <a:rPr lang="en-US" altLang="ko-KR" dirty="0"/>
                        <a:t>)</a:t>
                      </a:r>
                      <a:r>
                        <a:rPr lang="ko-KR" altLang="en-US" dirty="0"/>
                        <a:t>에서 밝히지 못한 것은 무엇인가</a:t>
                      </a:r>
                      <a:r>
                        <a:rPr lang="en-US" altLang="ko-KR" dirty="0"/>
                        <a:t>?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/>
                        <a:t>선행 연구에서 다루어졌지만 더 발전시켜야 할 점은 무엇인가</a:t>
                      </a:r>
                      <a:r>
                        <a:rPr lang="en-US" altLang="ko-KR" dirty="0"/>
                        <a:t>?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/>
                        <a:t>선행 연구와 자신의 연구의 차별점이 될 수 있는 것은 무엇인가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29216565"/>
                  </a:ext>
                </a:extLst>
              </a:tr>
              <a:tr h="422788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선행연구 검토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주제와 관련하여 어떤 연구가 어떻게 이루어져 왔는가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r>
                        <a:rPr lang="ko-KR" altLang="en-US" dirty="0"/>
                        <a:t>그 특징은 무엇인가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93316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63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내용 구성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이론적 배경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7DBB020-CDAA-5B2D-A605-433B4E7244E5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8" name="표 6">
            <a:extLst>
              <a:ext uri="{FF2B5EF4-FFF2-40B4-BE49-F238E27FC236}">
                <a16:creationId xmlns="" xmlns:a16="http://schemas.microsoft.com/office/drawing/2014/main" id="{AF187DD7-7BA8-D703-BB5D-93305D60D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98274"/>
              </p:ext>
            </p:extLst>
          </p:nvPr>
        </p:nvGraphicFramePr>
        <p:xfrm>
          <a:off x="695178" y="2444026"/>
          <a:ext cx="10801644" cy="184935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87498">
                  <a:extLst>
                    <a:ext uri="{9D8B030D-6E8A-4147-A177-3AD203B41FA5}">
                      <a16:colId xmlns="" xmlns:a16="http://schemas.microsoft.com/office/drawing/2014/main" val="2522884760"/>
                    </a:ext>
                  </a:extLst>
                </a:gridCol>
                <a:gridCol w="8414146">
                  <a:extLst>
                    <a:ext uri="{9D8B030D-6E8A-4147-A177-3AD203B41FA5}">
                      <a16:colId xmlns="" xmlns:a16="http://schemas.microsoft.com/office/drawing/2014/main" val="4119838781"/>
                    </a:ext>
                  </a:extLst>
                </a:gridCol>
              </a:tblGrid>
              <a:tr h="584723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구성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45139817"/>
                  </a:ext>
                </a:extLst>
              </a:tr>
              <a:tr h="126463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이론적 배경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연구에서 기대고자 하는 이론은 무엇인가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/>
                        <a:t>주요 용어의 학술적 정의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어떤 현상에 대한 관점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연구 방법론 등은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앞선 연구에서</a:t>
                      </a:r>
                      <a:r>
                        <a:rPr lang="en-US" altLang="ko-KR" dirty="0"/>
                        <a:t>) </a:t>
                      </a:r>
                      <a:r>
                        <a:rPr lang="ko-KR" altLang="en-US" dirty="0"/>
                        <a:t>어떤   이론을 적용할 것인가</a:t>
                      </a:r>
                      <a:r>
                        <a:rPr lang="en-US" altLang="ko-KR" dirty="0"/>
                        <a:t>? 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50241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816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2809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발표하기 전 연구자의 연구 주제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문제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방법에 대해 작성한 계획서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연구에 대한 방향을 보여주는 설계도라고 할 수 있음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지도교수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같은 분야 연구자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심사위원 등의 평가를 받게 됨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3053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147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내용 구성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방법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대상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절차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7DBB020-CDAA-5B2D-A605-433B4E7244E5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6">
            <a:extLst>
              <a:ext uri="{FF2B5EF4-FFF2-40B4-BE49-F238E27FC236}">
                <a16:creationId xmlns="" xmlns:a16="http://schemas.microsoft.com/office/drawing/2014/main" id="{6DE73DCE-2ABA-F0F5-72B1-DF7F67106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70540"/>
              </p:ext>
            </p:extLst>
          </p:nvPr>
        </p:nvGraphicFramePr>
        <p:xfrm>
          <a:off x="695178" y="2444027"/>
          <a:ext cx="10801644" cy="277348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87498">
                  <a:extLst>
                    <a:ext uri="{9D8B030D-6E8A-4147-A177-3AD203B41FA5}">
                      <a16:colId xmlns="" xmlns:a16="http://schemas.microsoft.com/office/drawing/2014/main" val="2522884760"/>
                    </a:ext>
                  </a:extLst>
                </a:gridCol>
                <a:gridCol w="8414146">
                  <a:extLst>
                    <a:ext uri="{9D8B030D-6E8A-4147-A177-3AD203B41FA5}">
                      <a16:colId xmlns="" xmlns:a16="http://schemas.microsoft.com/office/drawing/2014/main" val="4119838781"/>
                    </a:ext>
                  </a:extLst>
                </a:gridCol>
              </a:tblGrid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구성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45139817"/>
                  </a:ext>
                </a:extLst>
              </a:tr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방법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주제에 맞게 연구를 수행하기 위해 어떤 방법을 택하였나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r>
                        <a:rPr lang="ko-KR" altLang="en-US" dirty="0"/>
                        <a:t>그 까닭은 무엇인가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50241884"/>
                  </a:ext>
                </a:extLst>
              </a:tr>
              <a:tr h="9503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대상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주제에 맞게 연구를 수행하기 위해 무엇을 또는 누구를 연구 대상으로 택하였나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r>
                        <a:rPr lang="ko-KR" altLang="en-US" dirty="0"/>
                        <a:t>그 까닭은 무엇인가</a:t>
                      </a:r>
                      <a:r>
                        <a:rPr lang="en-US" altLang="ko-KR" dirty="0"/>
                        <a:t>? 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994410711"/>
                  </a:ext>
                </a:extLst>
              </a:tr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절차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연구는 어떤 순서로 이루어지는가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r>
                        <a:rPr lang="ko-KR" altLang="en-US" dirty="0"/>
                        <a:t>그것은 연구 주제에 맞는 타당하고 체계적인 절차인가</a:t>
                      </a:r>
                      <a:r>
                        <a:rPr lang="en-US" altLang="ko-KR" dirty="0"/>
                        <a:t>?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4098239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7990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내용 구성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결과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7DBB020-CDAA-5B2D-A605-433B4E7244E5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6">
            <a:extLst>
              <a:ext uri="{FF2B5EF4-FFF2-40B4-BE49-F238E27FC236}">
                <a16:creationId xmlns="" xmlns:a16="http://schemas.microsoft.com/office/drawing/2014/main" id="{DE877600-E851-C09C-9B41-7716C5ED37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4720618"/>
              </p:ext>
            </p:extLst>
          </p:nvPr>
        </p:nvGraphicFramePr>
        <p:xfrm>
          <a:off x="695178" y="2444027"/>
          <a:ext cx="10801644" cy="118310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87498">
                  <a:extLst>
                    <a:ext uri="{9D8B030D-6E8A-4147-A177-3AD203B41FA5}">
                      <a16:colId xmlns="" xmlns:a16="http://schemas.microsoft.com/office/drawing/2014/main" val="2522884760"/>
                    </a:ext>
                  </a:extLst>
                </a:gridCol>
                <a:gridCol w="8414146">
                  <a:extLst>
                    <a:ext uri="{9D8B030D-6E8A-4147-A177-3AD203B41FA5}">
                      <a16:colId xmlns="" xmlns:a16="http://schemas.microsoft.com/office/drawing/2014/main" val="4119838781"/>
                    </a:ext>
                  </a:extLst>
                </a:gridCol>
              </a:tblGrid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구성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45139817"/>
                  </a:ext>
                </a:extLst>
              </a:tr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결과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연구자가 연구 목적을 달성하기 위해 연구를 충실히 수행한 후 어떤 결과를 도출하였는가</a:t>
                      </a:r>
                      <a:r>
                        <a:rPr lang="en-US" altLang="ko-KR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50241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526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준비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학위논문의 내용 구성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논의 및 결론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의의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연구의 한계점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후속 연구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제언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7DBB020-CDAA-5B2D-A605-433B4E7244E5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6">
            <a:extLst>
              <a:ext uri="{FF2B5EF4-FFF2-40B4-BE49-F238E27FC236}">
                <a16:creationId xmlns="" xmlns:a16="http://schemas.microsoft.com/office/drawing/2014/main" id="{B1EF0A42-42E1-6DF6-F70B-E8987F2095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816325"/>
              </p:ext>
            </p:extLst>
          </p:nvPr>
        </p:nvGraphicFramePr>
        <p:xfrm>
          <a:off x="695178" y="2444027"/>
          <a:ext cx="10801644" cy="368227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87498">
                  <a:extLst>
                    <a:ext uri="{9D8B030D-6E8A-4147-A177-3AD203B41FA5}">
                      <a16:colId xmlns="" xmlns:a16="http://schemas.microsoft.com/office/drawing/2014/main" val="2522884760"/>
                    </a:ext>
                  </a:extLst>
                </a:gridCol>
                <a:gridCol w="8414146">
                  <a:extLst>
                    <a:ext uri="{9D8B030D-6E8A-4147-A177-3AD203B41FA5}">
                      <a16:colId xmlns="" xmlns:a16="http://schemas.microsoft.com/office/drawing/2014/main" val="4119838781"/>
                    </a:ext>
                  </a:extLst>
                </a:gridCol>
              </a:tblGrid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구성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의미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45139817"/>
                  </a:ext>
                </a:extLst>
              </a:tr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의의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목적에 맞게 연구를 수행하고 얻은 결과가 학문적으로 어떤 의의를 갖는가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</a:p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연구가 기존 연구에서 밝히지 못한 어떤 점을 새로이 발견했으며 그것은 앞으로의 후속 연구에 어떤 도움을 주는가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50241884"/>
                  </a:ext>
                </a:extLst>
              </a:tr>
              <a:tr h="95030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연구의 한계점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latinLnBrk="1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 목적에 맞게 연구를 충실히 수행했음에도 이 연구에서 미처 반영하지 못한 부분은 무엇인가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또는 여러 제약으로 인해 연구 대상이나 방법 등에서 아쉬웠던 부분은 무엇인가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994410711"/>
                  </a:ext>
                </a:extLst>
              </a:tr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후속 연구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연구에 이어서 앞으로 이루어질 연구에서 무엇을 다루면 좋겠는가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</a:t>
                      </a:r>
                    </a:p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 주제와 관련하여 연구자 자신 또는 다른 연구자가 발전시켜야 할 점은 무엇인가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409823942"/>
                  </a:ext>
                </a:extLst>
              </a:tr>
              <a:tr h="543029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연구 결과에 대한 의의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시사점 등에 대한 의견을 더 보탠다면 어떤 것이 있는가</a:t>
                      </a:r>
                      <a:r>
                        <a:rPr lang="en-US" altLang="ko-KR" sz="16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? </a:t>
                      </a:r>
                      <a:endParaRPr lang="ko-KR" altLang="en-US" sz="16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665121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929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0"/>
            <a:ext cx="7386637" cy="68580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674947"/>
            <a:ext cx="59150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Q &amp; A</a:t>
            </a:r>
          </a:p>
          <a:p>
            <a:pPr algn="ctr">
              <a:lnSpc>
                <a:spcPct val="150000"/>
              </a:lnSpc>
            </a:pP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감사합니다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.</a:t>
            </a:r>
            <a:endParaRPr lang="ko-KR" altLang="en-US" sz="3200" u="sng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533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58897" cy="502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  <a:p>
            <a:pPr>
              <a:lnSpc>
                <a:spcPct val="150000"/>
              </a:lnSpc>
            </a:pPr>
            <a:r>
              <a:rPr lang="ko-KR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연구 가치를 평가받는 최초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자료로서의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쓰기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학문 공동체의 전문가 또는 동료 집단에게 필자 자신의 연구내용에 대해 첫 선을 보이는 자료임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논의의 발전 가능성과 학문적 가치를 공식적으로 평가받는 첫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관문으로서의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기능을 수행함</a:t>
            </a: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→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선행 연구에 대한 이해를 근간으로 필자가 자신의 연구 주제 및 내용의 타당성을 보이는 설득적 글쓰기의 성격을 가짐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→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본격적인 연구의 시작점이자 논의 전개의 구심점이 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12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571100" cy="334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압축성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명료성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구체성의 충족된 통제된 쓰기</a:t>
            </a: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연구계획서는 형식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분량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요건 등의 측면에서 매우 통제된 쓰기임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최대한 내용을 압축하면서도 필자가 연구를 어떻게 실현할 것인가에 대한 구체적인 틀을 독자가 이해하기 쉽게 제시해야 한다는 측면에서 명료성과 구체성이 전제되는 쓰기임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98176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571100" cy="446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압축성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명료성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구체성의 충족된 통제된 쓰기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이러한 쓰기를 위해서는 자신의 연구 내용 전반에 대한 통찰력이 필요함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→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연구계획서를 작성하기 이전의 시점부터 필자가 자신의 연구 내용에 대해 얼마나 심도 있게    이해하고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분석했느냐에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따라 길러지는 것으로 오랜 숙련과 시간을 필요로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→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필자의 학문적 깊이와 연구 능력을 정해진 틀에 담아 보여주는 자료의 축소판이라고 할 수 있음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425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53296"/>
            <a:ext cx="11571100" cy="3917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2017)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학술담화로서의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전형성을 담보한 쓰기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연구계획서도 학술담화의 한 유형이므로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‘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전형성’이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존재함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일반적으로 초록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방법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결과 및 논의의 형태로 진행됨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④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전범 자료 수집의 한계를 갖는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미공표적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쓰기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연구계획서는 공개 및 출판을 목적으로 하는 쓰기가 아님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(2017).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소논문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읽기로 알아보는 한국어 논문 쓰기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이론과 실제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49218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3917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구성요소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노경섭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김정욱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연구 주제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연구자가 선택한 주제와 관련한 주변 지식 등을 설명하고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해당 주제가 지금까지 어떤 방향으로 흘러오거나 완성되었는지 설명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연구의 흐름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 주제와 관련하여 알아야 할 배경 지식을 제공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연구문제와 연구 목적</a:t>
            </a: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연구문제를 설정하게 된 과정과 연구에서 달성하고자 하는 목적에 대해 설명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노경섭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김정욱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제대로 작성하는 논문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시작부터 마무리까지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한빛아카데미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9129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439920" cy="515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구성요소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노경섭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김정욱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③ 선행 연구의 이론적 고찰 </a:t>
            </a:r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연구문제에 관한 다양한 이론적 고찰을 통해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 연구에서 사용될 개념과 그에 관련한 내용을 간결하게 요약해서 설명</a:t>
            </a:r>
          </a:p>
          <a:p>
            <a:pPr>
              <a:lnSpc>
                <a:spcPct val="150000"/>
              </a:lnSpc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④ 연구 가설</a:t>
            </a:r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이론적 배경에서 설명한 기존 연구들과 이번 연구의 차이점을 연구가설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모델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을 통해 설명</a:t>
            </a:r>
          </a:p>
          <a:p>
            <a:pPr>
              <a:lnSpc>
                <a:spcPct val="150000"/>
              </a:lnSpc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⑤ 방법론</a:t>
            </a:r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연구문제를 어떤 방법으로 진행하여 해결할 것인지 설명해야 함</a:t>
            </a:r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데이터 수집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사용할 분석 방법</a:t>
            </a:r>
            <a:r>
              <a:rPr lang="en-US" altLang="ko-KR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절차에 대해 기술</a:t>
            </a:r>
            <a:endParaRPr lang="en-US" altLang="ko-KR" sz="2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노경섭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김정욱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제대로 작성하는 논문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시작부터 마무리까지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한빛아카데미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71074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특성 및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2809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연구계획서의 구성요소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노경섭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김정욱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⑥ 분석 결과와 결론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선행연구에 기초하여 예상되는 결과를 간략히 기술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⑦ 참고문헌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: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연구계획서 전체에 인용된 문헌을 정리하여 작성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노경섭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김정욱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제대로 작성하는 논문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시작부터 마무리까지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한빛아카데미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601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8">
      <a:majorFont>
        <a:latin typeface="나눔스퀘어_ac Bold"/>
        <a:ea typeface="나눔스퀘어_ac Bold"/>
        <a:cs typeface=""/>
      </a:majorFont>
      <a:minorFont>
        <a:latin typeface="나눔스퀘어_ac"/>
        <a:ea typeface="나눔스퀘어_a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1564</Words>
  <Application>Microsoft Office PowerPoint</Application>
  <PresentationFormat>와이드스크린</PresentationFormat>
  <Paragraphs>242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Wingdings</vt:lpstr>
      <vt:lpstr>Arial</vt:lpstr>
      <vt:lpstr>맑은 고딕</vt:lpstr>
      <vt:lpstr>나눔스퀘어_ac</vt:lpstr>
      <vt:lpstr>배달의민족 도현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HONGSUNGPYO</dc:creator>
  <cp:lastModifiedBy>Windows 사용자</cp:lastModifiedBy>
  <cp:revision>25</cp:revision>
  <dcterms:created xsi:type="dcterms:W3CDTF">2022-08-18T01:07:09Z</dcterms:created>
  <dcterms:modified xsi:type="dcterms:W3CDTF">2023-07-10T04:44:47Z</dcterms:modified>
</cp:coreProperties>
</file>