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4" r:id="rId4"/>
    <p:sldId id="265" r:id="rId5"/>
    <p:sldId id="266" r:id="rId6"/>
    <p:sldId id="267" r:id="rId7"/>
    <p:sldId id="268" r:id="rId8"/>
    <p:sldId id="269" r:id="rId9"/>
    <p:sldId id="263" r:id="rId10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37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C2E8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60"/>
  </p:normalViewPr>
  <p:slideViewPr>
    <p:cSldViewPr snapToGrid="0">
      <p:cViewPr varScale="1">
        <p:scale>
          <a:sx n="81" d="100"/>
          <a:sy n="81" d="100"/>
        </p:scale>
        <p:origin x="120" y="678"/>
      </p:cViewPr>
      <p:guideLst>
        <p:guide orient="horz" pos="2137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="" xmlns:a16="http://schemas.microsoft.com/office/drawing/2014/main" id="{A12A7017-8BFE-5B35-78BA-B5B4DE58699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="" xmlns:a16="http://schemas.microsoft.com/office/drawing/2014/main" id="{95A89362-FD85-B4E0-3F6F-E40880014E9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="" xmlns:a16="http://schemas.microsoft.com/office/drawing/2014/main" id="{5AF0995D-5183-75C3-FB5F-DE067DB708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A3424-CA03-4D7E-A39E-733DDA482525}" type="datetimeFigureOut">
              <a:rPr lang="ko-KR" altLang="en-US" smtClean="0"/>
              <a:t>2023-07-10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="" xmlns:a16="http://schemas.microsoft.com/office/drawing/2014/main" id="{CCB27C5D-87E8-9295-772D-14C773E630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="" xmlns:a16="http://schemas.microsoft.com/office/drawing/2014/main" id="{262CED33-D0C3-D6AE-D6F6-5210AC6FFE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7BA537-4FC0-4125-9A5F-D0F5FDEE95D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846090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="" xmlns:a16="http://schemas.microsoft.com/office/drawing/2014/main" id="{0AF10071-B3C5-76D8-977A-7F6BD5A427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="" xmlns:a16="http://schemas.microsoft.com/office/drawing/2014/main" id="{18E45CF1-6FDF-ABC3-C9FD-7089AC1F640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="" xmlns:a16="http://schemas.microsoft.com/office/drawing/2014/main" id="{8F3C44D1-0E26-DDF4-C062-C17E6A5FA4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A3424-CA03-4D7E-A39E-733DDA482525}" type="datetimeFigureOut">
              <a:rPr lang="ko-KR" altLang="en-US" smtClean="0"/>
              <a:t>2023-07-10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="" xmlns:a16="http://schemas.microsoft.com/office/drawing/2014/main" id="{3B416CC7-754D-DE26-8993-8128D558D1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="" xmlns:a16="http://schemas.microsoft.com/office/drawing/2014/main" id="{16BEDC4D-6A06-1780-D0B9-E47A81E090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7BA537-4FC0-4125-9A5F-D0F5FDEE95D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300885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="" xmlns:a16="http://schemas.microsoft.com/office/drawing/2014/main" id="{048FE858-CFC6-14CB-8C72-4715813E6C1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="" xmlns:a16="http://schemas.microsoft.com/office/drawing/2014/main" id="{BD760698-6F7B-8D71-F3B0-7FA63706FE9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="" xmlns:a16="http://schemas.microsoft.com/office/drawing/2014/main" id="{D83C2200-D501-EA8B-A4CD-3235F6D72B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A3424-CA03-4D7E-A39E-733DDA482525}" type="datetimeFigureOut">
              <a:rPr lang="ko-KR" altLang="en-US" smtClean="0"/>
              <a:t>2023-07-10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="" xmlns:a16="http://schemas.microsoft.com/office/drawing/2014/main" id="{45DFE586-BB61-C8DD-BB10-2C18384123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="" xmlns:a16="http://schemas.microsoft.com/office/drawing/2014/main" id="{CE9BCB2A-033D-FC56-F5EA-3B5FB114F3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7BA537-4FC0-4125-9A5F-D0F5FDEE95D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727514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="" xmlns:a16="http://schemas.microsoft.com/office/drawing/2014/main" id="{5A511B8F-6732-F4AA-6131-728B883C39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="" xmlns:a16="http://schemas.microsoft.com/office/drawing/2014/main" id="{D4DE7B64-7200-BF09-D0B3-AFB55D75E33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="" xmlns:a16="http://schemas.microsoft.com/office/drawing/2014/main" id="{15A3A345-270B-7655-C2FD-2F298477DF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A3424-CA03-4D7E-A39E-733DDA482525}" type="datetimeFigureOut">
              <a:rPr lang="ko-KR" altLang="en-US" smtClean="0"/>
              <a:t>2023-07-10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="" xmlns:a16="http://schemas.microsoft.com/office/drawing/2014/main" id="{6A337DCE-CCD5-00BF-0ACF-F583ADF2AB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="" xmlns:a16="http://schemas.microsoft.com/office/drawing/2014/main" id="{A0B59BB9-F78D-D721-2B9A-6C5C41B3B6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7BA537-4FC0-4125-9A5F-D0F5FDEE95D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7445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="" xmlns:a16="http://schemas.microsoft.com/office/drawing/2014/main" id="{8A317EE2-59CA-C8E6-FD49-5288C6F562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="" xmlns:a16="http://schemas.microsoft.com/office/drawing/2014/main" id="{C246A6E8-006B-44D5-6B22-9382D74662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="" xmlns:a16="http://schemas.microsoft.com/office/drawing/2014/main" id="{EEA9412C-8EDC-1B4F-C79E-196EC28EFA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A3424-CA03-4D7E-A39E-733DDA482525}" type="datetimeFigureOut">
              <a:rPr lang="ko-KR" altLang="en-US" smtClean="0"/>
              <a:t>2023-07-10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="" xmlns:a16="http://schemas.microsoft.com/office/drawing/2014/main" id="{97EAFDD6-E22C-927C-FC5E-867CEFC4A2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="" xmlns:a16="http://schemas.microsoft.com/office/drawing/2014/main" id="{7C280482-88F8-F2EE-9F8E-EB0DEFBE8C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7BA537-4FC0-4125-9A5F-D0F5FDEE95D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589718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="" xmlns:a16="http://schemas.microsoft.com/office/drawing/2014/main" id="{26521F43-30CD-560B-E3DB-3227098DCC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="" xmlns:a16="http://schemas.microsoft.com/office/drawing/2014/main" id="{121BB69E-B429-96A7-013B-A53BD51BCBB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="" xmlns:a16="http://schemas.microsoft.com/office/drawing/2014/main" id="{031DD4F0-98A0-10C1-155D-C4E6491A613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="" xmlns:a16="http://schemas.microsoft.com/office/drawing/2014/main" id="{04F70726-9E00-BCE8-221B-CE68E5D639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A3424-CA03-4D7E-A39E-733DDA482525}" type="datetimeFigureOut">
              <a:rPr lang="ko-KR" altLang="en-US" smtClean="0"/>
              <a:t>2023-07-10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="" xmlns:a16="http://schemas.microsoft.com/office/drawing/2014/main" id="{8D79061A-85E7-C5B2-7BD2-BAE33DBBA4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="" xmlns:a16="http://schemas.microsoft.com/office/drawing/2014/main" id="{1BB07CD3-B9AD-50B8-C4CF-E3B6EC98DA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7BA537-4FC0-4125-9A5F-D0F5FDEE95D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228100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="" xmlns:a16="http://schemas.microsoft.com/office/drawing/2014/main" id="{3316F891-2DE2-399B-9F42-D8DD589665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="" xmlns:a16="http://schemas.microsoft.com/office/drawing/2014/main" id="{FB417718-C140-5E6C-0A89-347405C5FEB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="" xmlns:a16="http://schemas.microsoft.com/office/drawing/2014/main" id="{E3F9EEBC-4411-1407-13B1-872911848D8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="" xmlns:a16="http://schemas.microsoft.com/office/drawing/2014/main" id="{AA24217D-2780-3135-605A-69005D0132D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="" xmlns:a16="http://schemas.microsoft.com/office/drawing/2014/main" id="{5FBC98BD-C422-85BF-349E-EA0A2A257E6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="" xmlns:a16="http://schemas.microsoft.com/office/drawing/2014/main" id="{0E3303D0-A36D-6DFB-5F4F-D551FB5570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A3424-CA03-4D7E-A39E-733DDA482525}" type="datetimeFigureOut">
              <a:rPr lang="ko-KR" altLang="en-US" smtClean="0"/>
              <a:t>2023-07-10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="" xmlns:a16="http://schemas.microsoft.com/office/drawing/2014/main" id="{F523BDB7-39CB-C753-FF4E-B1170E11BC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="" xmlns:a16="http://schemas.microsoft.com/office/drawing/2014/main" id="{9930BB39-2A5C-F3C1-E491-69065B73D3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7BA537-4FC0-4125-9A5F-D0F5FDEE95D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567115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="" xmlns:a16="http://schemas.microsoft.com/office/drawing/2014/main" id="{FEF8A8A5-3828-2D7E-65F1-A641E992A8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="" xmlns:a16="http://schemas.microsoft.com/office/drawing/2014/main" id="{455728A3-2269-6A96-AACA-4BEB82C90B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A3424-CA03-4D7E-A39E-733DDA482525}" type="datetimeFigureOut">
              <a:rPr lang="ko-KR" altLang="en-US" smtClean="0"/>
              <a:t>2023-07-10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="" xmlns:a16="http://schemas.microsoft.com/office/drawing/2014/main" id="{15723FBB-05ED-76ED-8950-4BF142B880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="" xmlns:a16="http://schemas.microsoft.com/office/drawing/2014/main" id="{7FE45FE4-64C3-687D-A0A9-F20B1D4BF5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7BA537-4FC0-4125-9A5F-D0F5FDEE95D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558539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="" xmlns:a16="http://schemas.microsoft.com/office/drawing/2014/main" id="{F14829F0-87BE-1F39-E126-2F2D8DD900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A3424-CA03-4D7E-A39E-733DDA482525}" type="datetimeFigureOut">
              <a:rPr lang="ko-KR" altLang="en-US" smtClean="0"/>
              <a:t>2023-07-10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="" xmlns:a16="http://schemas.microsoft.com/office/drawing/2014/main" id="{F6ED3B92-D8D6-6F00-690D-19F1D24685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="" xmlns:a16="http://schemas.microsoft.com/office/drawing/2014/main" id="{E0A22DCA-6F25-0F53-5831-2B51E4FF9B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7BA537-4FC0-4125-9A5F-D0F5FDEE95D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083932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="" xmlns:a16="http://schemas.microsoft.com/office/drawing/2014/main" id="{813A36CA-4A06-BF49-DDB2-F727E62440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="" xmlns:a16="http://schemas.microsoft.com/office/drawing/2014/main" id="{83EBC906-5997-96C3-C489-B2F9FD18FEC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="" xmlns:a16="http://schemas.microsoft.com/office/drawing/2014/main" id="{74255F9A-7A06-9518-49D5-A05E97E79B2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="" xmlns:a16="http://schemas.microsoft.com/office/drawing/2014/main" id="{29D507A0-960F-D383-0ED4-4C733650E6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A3424-CA03-4D7E-A39E-733DDA482525}" type="datetimeFigureOut">
              <a:rPr lang="ko-KR" altLang="en-US" smtClean="0"/>
              <a:t>2023-07-10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="" xmlns:a16="http://schemas.microsoft.com/office/drawing/2014/main" id="{A995C747-50D8-A38E-6A77-40DC9274A0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="" xmlns:a16="http://schemas.microsoft.com/office/drawing/2014/main" id="{367081FC-DEE7-E5F5-EF79-081B1FA397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7BA537-4FC0-4125-9A5F-D0F5FDEE95D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857508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="" xmlns:a16="http://schemas.microsoft.com/office/drawing/2014/main" id="{E6C90322-391A-794A-76EC-48FE831027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="" xmlns:a16="http://schemas.microsoft.com/office/drawing/2014/main" id="{AB36B337-AC08-F79E-1528-A0D1A4A5599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="" xmlns:a16="http://schemas.microsoft.com/office/drawing/2014/main" id="{1E0FC246-34C6-5A22-BC05-81F9340D213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="" xmlns:a16="http://schemas.microsoft.com/office/drawing/2014/main" id="{F3BB2DC7-8241-961C-CE35-F7471A19C2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A3424-CA03-4D7E-A39E-733DDA482525}" type="datetimeFigureOut">
              <a:rPr lang="ko-KR" altLang="en-US" smtClean="0"/>
              <a:t>2023-07-10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="" xmlns:a16="http://schemas.microsoft.com/office/drawing/2014/main" id="{2E3E9A6D-CAF1-1769-C635-A27C1024D7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="" xmlns:a16="http://schemas.microsoft.com/office/drawing/2014/main" id="{C2249A1A-F5B5-EBA7-12BC-D01035F9CE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7BA537-4FC0-4125-9A5F-D0F5FDEE95D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57752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="" xmlns:a16="http://schemas.microsoft.com/office/drawing/2014/main" id="{D12DF586-6C11-501D-DA8D-681D6BB494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="" xmlns:a16="http://schemas.microsoft.com/office/drawing/2014/main" id="{C5FF8BFE-6B23-AC52-ECC6-E5B7C1CF57B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="" xmlns:a16="http://schemas.microsoft.com/office/drawing/2014/main" id="{8D0DE424-82D0-C9CE-3A57-817890AD594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BA3424-CA03-4D7E-A39E-733DDA482525}" type="datetimeFigureOut">
              <a:rPr lang="ko-KR" altLang="en-US" smtClean="0"/>
              <a:t>2023-07-10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="" xmlns:a16="http://schemas.microsoft.com/office/drawing/2014/main" id="{DDAA5274-62B2-FB92-5BB7-7D2CBD960A5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="" xmlns:a16="http://schemas.microsoft.com/office/drawing/2014/main" id="{F88F453B-A088-40C2-AA1B-85E690B3894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7BA537-4FC0-4125-9A5F-D0F5FDEE95D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25154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그림 9">
            <a:extLst>
              <a:ext uri="{FF2B5EF4-FFF2-40B4-BE49-F238E27FC236}">
                <a16:creationId xmlns="" xmlns:a16="http://schemas.microsoft.com/office/drawing/2014/main" id="{F759CDC5-E9D2-5D54-C993-447201D24DB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86637" y="0"/>
            <a:ext cx="4805364" cy="6858000"/>
          </a:xfrm>
          <a:prstGeom prst="rect">
            <a:avLst/>
          </a:prstGeom>
        </p:spPr>
      </p:pic>
      <p:sp>
        <p:nvSpPr>
          <p:cNvPr id="6" name="직사각형 5">
            <a:extLst>
              <a:ext uri="{FF2B5EF4-FFF2-40B4-BE49-F238E27FC236}">
                <a16:creationId xmlns="" xmlns:a16="http://schemas.microsoft.com/office/drawing/2014/main" id="{5A22F72E-55AA-03B6-42C9-B41FEAFB4874}"/>
              </a:ext>
            </a:extLst>
          </p:cNvPr>
          <p:cNvSpPr/>
          <p:nvPr/>
        </p:nvSpPr>
        <p:spPr>
          <a:xfrm>
            <a:off x="-1" y="0"/>
            <a:ext cx="7386637" cy="6858000"/>
          </a:xfrm>
          <a:prstGeom prst="rect">
            <a:avLst/>
          </a:prstGeom>
          <a:solidFill>
            <a:srgbClr val="0C2E8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TextBox 6">
            <a:extLst>
              <a:ext uri="{FF2B5EF4-FFF2-40B4-BE49-F238E27FC236}">
                <a16:creationId xmlns="" xmlns:a16="http://schemas.microsoft.com/office/drawing/2014/main" id="{D49919C7-B25C-3EDB-4C5E-213543213986}"/>
              </a:ext>
            </a:extLst>
          </p:cNvPr>
          <p:cNvSpPr txBox="1"/>
          <p:nvPr/>
        </p:nvSpPr>
        <p:spPr>
          <a:xfrm>
            <a:off x="735804" y="2502389"/>
            <a:ext cx="5915025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200000"/>
              </a:lnSpc>
            </a:pPr>
            <a:r>
              <a:rPr lang="en-US" altLang="ko-KR" sz="3200" smtClean="0">
                <a:solidFill>
                  <a:schemeClr val="bg1"/>
                </a:solidFill>
                <a:latin typeface="배달의민족 도현" panose="020B0600000101010101" pitchFamily="50" charset="-127"/>
                <a:ea typeface="배달의민족 도현" panose="020B0600000101010101" pitchFamily="50" charset="-127"/>
              </a:rPr>
              <a:t>1. </a:t>
            </a:r>
            <a:r>
              <a:rPr lang="ko-KR" altLang="en-US" sz="3200" smtClean="0">
                <a:solidFill>
                  <a:schemeClr val="bg1"/>
                </a:solidFill>
                <a:latin typeface="배달의민족 도현" panose="020B0600000101010101" pitchFamily="50" charset="-127"/>
                <a:ea typeface="배달의민족 도현" panose="020B0600000101010101" pitchFamily="50" charset="-127"/>
              </a:rPr>
              <a:t>학위 </a:t>
            </a:r>
            <a:r>
              <a:rPr lang="ko-KR" altLang="en-US" sz="3200" dirty="0">
                <a:solidFill>
                  <a:schemeClr val="bg1"/>
                </a:solidFill>
                <a:latin typeface="배달의민족 도현" panose="020B0600000101010101" pitchFamily="50" charset="-127"/>
                <a:ea typeface="배달의민족 도현" panose="020B0600000101010101" pitchFamily="50" charset="-127"/>
              </a:rPr>
              <a:t>논문의 종류와 구성</a:t>
            </a:r>
            <a:r>
              <a:rPr lang="en-US" altLang="ko-KR" sz="3200" dirty="0">
                <a:solidFill>
                  <a:schemeClr val="bg1"/>
                </a:solidFill>
                <a:latin typeface="배달의민족 도현" panose="020B0600000101010101" pitchFamily="50" charset="-127"/>
                <a:ea typeface="배달의민족 도현" panose="020B0600000101010101" pitchFamily="50" charset="-127"/>
              </a:rPr>
              <a:t/>
            </a:r>
            <a:br>
              <a:rPr lang="en-US" altLang="ko-KR" sz="3200" dirty="0">
                <a:solidFill>
                  <a:schemeClr val="bg1"/>
                </a:solidFill>
                <a:latin typeface="배달의민족 도현" panose="020B0600000101010101" pitchFamily="50" charset="-127"/>
                <a:ea typeface="배달의민족 도현" panose="020B0600000101010101" pitchFamily="50" charset="-127"/>
              </a:rPr>
            </a:br>
            <a:r>
              <a:rPr lang="en-US" altLang="ko-KR" sz="3200" dirty="0">
                <a:solidFill>
                  <a:schemeClr val="bg1"/>
                </a:solidFill>
                <a:latin typeface="배달의민족 도현" panose="020B0600000101010101" pitchFamily="50" charset="-127"/>
                <a:ea typeface="배달의민족 도현" panose="020B0600000101010101" pitchFamily="50" charset="-127"/>
              </a:rPr>
              <a:t>- </a:t>
            </a:r>
            <a:r>
              <a:rPr lang="ko-KR" altLang="en-US" sz="3200" dirty="0">
                <a:solidFill>
                  <a:schemeClr val="bg1"/>
                </a:solidFill>
                <a:latin typeface="배달의민족 도현" panose="020B0600000101010101" pitchFamily="50" charset="-127"/>
                <a:ea typeface="배달의민족 도현" panose="020B0600000101010101" pitchFamily="50" charset="-127"/>
              </a:rPr>
              <a:t>양적연구와 질적연구 </a:t>
            </a:r>
            <a:r>
              <a:rPr lang="en-US" altLang="ko-KR" sz="3200" dirty="0">
                <a:solidFill>
                  <a:schemeClr val="bg1"/>
                </a:solidFill>
                <a:latin typeface="배달의민족 도현" panose="020B0600000101010101" pitchFamily="50" charset="-127"/>
                <a:ea typeface="배달의민족 도현" panose="020B0600000101010101" pitchFamily="50" charset="-127"/>
              </a:rPr>
              <a:t>-</a:t>
            </a:r>
            <a:endParaRPr lang="ko-KR" altLang="en-US" sz="3200" dirty="0">
              <a:solidFill>
                <a:schemeClr val="bg1"/>
              </a:solidFill>
              <a:latin typeface="배달의민족 도현" panose="020B0600000101010101" pitchFamily="50" charset="-127"/>
              <a:ea typeface="배달의민족 도현" panose="020B0600000101010101" pitchFamily="50" charset="-127"/>
            </a:endParaRPr>
          </a:p>
        </p:txBody>
      </p:sp>
      <p:pic>
        <p:nvPicPr>
          <p:cNvPr id="2" name="Picture 2" descr="가톨릭대학교 로고">
            <a:extLst>
              <a:ext uri="{FF2B5EF4-FFF2-40B4-BE49-F238E27FC236}">
                <a16:creationId xmlns="" xmlns:a16="http://schemas.microsoft.com/office/drawing/2014/main" id="{D9AE5E8D-EF5F-F64B-C068-20B919D28E1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907" b="27268"/>
          <a:stretch/>
        </p:blipFill>
        <p:spPr bwMode="auto">
          <a:xfrm>
            <a:off x="-2" y="0"/>
            <a:ext cx="3041871" cy="6209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136406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>
            <a:extLst>
              <a:ext uri="{FF2B5EF4-FFF2-40B4-BE49-F238E27FC236}">
                <a16:creationId xmlns="" xmlns:a16="http://schemas.microsoft.com/office/drawing/2014/main" id="{ED85C18B-8232-BA62-4B61-8DE2B1AD5380}"/>
              </a:ext>
            </a:extLst>
          </p:cNvPr>
          <p:cNvSpPr/>
          <p:nvPr/>
        </p:nvSpPr>
        <p:spPr>
          <a:xfrm>
            <a:off x="0" y="-1"/>
            <a:ext cx="12192000" cy="801641"/>
          </a:xfrm>
          <a:prstGeom prst="rect">
            <a:avLst/>
          </a:prstGeom>
          <a:solidFill>
            <a:srgbClr val="0C2E8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1"/>
            <a:r>
              <a:rPr lang="ko-KR" altLang="en-US" sz="2400" dirty="0"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학위 논문 구성</a:t>
            </a:r>
          </a:p>
        </p:txBody>
      </p:sp>
      <p:pic>
        <p:nvPicPr>
          <p:cNvPr id="3" name="Picture 2" descr="가톨릭대학교 로고">
            <a:extLst>
              <a:ext uri="{FF2B5EF4-FFF2-40B4-BE49-F238E27FC236}">
                <a16:creationId xmlns="" xmlns:a16="http://schemas.microsoft.com/office/drawing/2014/main" id="{B58646C8-BDBD-1C66-1BE1-D94021A3337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907" b="27268"/>
          <a:stretch/>
        </p:blipFill>
        <p:spPr bwMode="auto">
          <a:xfrm>
            <a:off x="9619488" y="6332888"/>
            <a:ext cx="2572512" cy="5251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="" xmlns:a16="http://schemas.microsoft.com/office/drawing/2014/main" id="{E6569266-4102-A4D0-D514-6FC99D8DB31A}"/>
              </a:ext>
            </a:extLst>
          </p:cNvPr>
          <p:cNvSpPr txBox="1"/>
          <p:nvPr/>
        </p:nvSpPr>
        <p:spPr>
          <a:xfrm>
            <a:off x="432460" y="2079717"/>
            <a:ext cx="10735412" cy="86979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dirty="0">
                <a:latin typeface="+mn-ea"/>
              </a:rPr>
              <a:t>학위논문의 구성은 다양할 수 있지만</a:t>
            </a:r>
            <a:r>
              <a:rPr lang="en-US" altLang="ko-KR" dirty="0">
                <a:latin typeface="+mn-ea"/>
              </a:rPr>
              <a:t>, </a:t>
            </a:r>
            <a:r>
              <a:rPr lang="ko-KR" altLang="en-US" dirty="0">
                <a:latin typeface="+mn-ea"/>
              </a:rPr>
              <a:t>기본적인 체계는 서론</a:t>
            </a:r>
            <a:r>
              <a:rPr lang="en-US" altLang="ko-KR" dirty="0">
                <a:latin typeface="+mn-ea"/>
              </a:rPr>
              <a:t> – </a:t>
            </a:r>
            <a:r>
              <a:rPr lang="ko-KR" altLang="en-US" dirty="0">
                <a:latin typeface="+mn-ea"/>
              </a:rPr>
              <a:t>이론적 배경</a:t>
            </a:r>
            <a:r>
              <a:rPr lang="en-US" altLang="ko-KR" dirty="0">
                <a:latin typeface="+mn-ea"/>
              </a:rPr>
              <a:t>(</a:t>
            </a:r>
            <a:r>
              <a:rPr lang="ko-KR" altLang="en-US" dirty="0">
                <a:latin typeface="+mn-ea"/>
              </a:rPr>
              <a:t>선행연구</a:t>
            </a:r>
            <a:r>
              <a:rPr lang="en-US" altLang="ko-KR" dirty="0">
                <a:latin typeface="+mn-ea"/>
              </a:rPr>
              <a:t>) – </a:t>
            </a:r>
            <a:r>
              <a:rPr lang="ko-KR" altLang="en-US" dirty="0">
                <a:latin typeface="+mn-ea"/>
              </a:rPr>
              <a:t>연구방법 </a:t>
            </a:r>
            <a:r>
              <a:rPr lang="en-US" altLang="ko-KR" dirty="0">
                <a:latin typeface="+mn-ea"/>
              </a:rPr>
              <a:t>– </a:t>
            </a:r>
            <a:r>
              <a:rPr lang="ko-KR" altLang="en-US" dirty="0">
                <a:latin typeface="+mn-ea"/>
              </a:rPr>
              <a:t>연구결과 </a:t>
            </a:r>
            <a:r>
              <a:rPr lang="en-US" altLang="ko-KR" dirty="0">
                <a:latin typeface="+mn-ea"/>
              </a:rPr>
              <a:t>– </a:t>
            </a:r>
            <a:r>
              <a:rPr lang="ko-KR" altLang="en-US" dirty="0">
                <a:latin typeface="+mn-ea"/>
              </a:rPr>
              <a:t>결론 및 논의로 구성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="" xmlns:a16="http://schemas.microsoft.com/office/drawing/2014/main" id="{8381C754-6A19-9CF7-33A9-EB0BD5D29AC1}"/>
              </a:ext>
            </a:extLst>
          </p:cNvPr>
          <p:cNvSpPr txBox="1"/>
          <p:nvPr/>
        </p:nvSpPr>
        <p:spPr>
          <a:xfrm>
            <a:off x="432460" y="1268555"/>
            <a:ext cx="237757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2400" dirty="0">
                <a:solidFill>
                  <a:schemeClr val="bg2">
                    <a:lumMod val="25000"/>
                  </a:schemeClr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논문의 기본 구성</a:t>
            </a:r>
            <a:endParaRPr lang="ko-KR" altLang="en-US" sz="1200" dirty="0">
              <a:solidFill>
                <a:schemeClr val="bg2">
                  <a:lumMod val="25000"/>
                </a:schemeClr>
              </a:solidFill>
              <a:latin typeface="나눔고딕 ExtraBold" panose="020D0904000000000000" pitchFamily="50" charset="-127"/>
              <a:ea typeface="나눔고딕 ExtraBold" panose="020D0904000000000000" pitchFamily="50" charset="-127"/>
            </a:endParaRPr>
          </a:p>
        </p:txBody>
      </p:sp>
      <p:sp>
        <p:nvSpPr>
          <p:cNvPr id="6" name="직사각형 5">
            <a:extLst>
              <a:ext uri="{FF2B5EF4-FFF2-40B4-BE49-F238E27FC236}">
                <a16:creationId xmlns="" xmlns:a16="http://schemas.microsoft.com/office/drawing/2014/main" id="{CAD62E2D-1EB1-0D65-412B-52AFBE4F3BF6}"/>
              </a:ext>
            </a:extLst>
          </p:cNvPr>
          <p:cNvSpPr/>
          <p:nvPr/>
        </p:nvSpPr>
        <p:spPr>
          <a:xfrm>
            <a:off x="597408" y="3299004"/>
            <a:ext cx="1981200" cy="2370276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>
              <a:lnSpc>
                <a:spcPct val="150000"/>
              </a:lnSpc>
            </a:pPr>
            <a:r>
              <a:rPr lang="ko-KR" altLang="en-US" sz="2000" b="1" dirty="0"/>
              <a:t>서론</a:t>
            </a:r>
            <a:endParaRPr lang="en-US" altLang="ko-KR" sz="2000" b="1" dirty="0"/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600" dirty="0"/>
              <a:t>연구의 필요성</a:t>
            </a:r>
            <a:endParaRPr lang="en-US" altLang="ko-KR" sz="1600" dirty="0"/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600" dirty="0"/>
              <a:t>연구문제 및 </a:t>
            </a:r>
            <a:r>
              <a:rPr lang="en-US" altLang="ko-KR" sz="1600" dirty="0"/>
              <a:t/>
            </a:r>
            <a:br>
              <a:rPr lang="en-US" altLang="ko-KR" sz="1600" dirty="0"/>
            </a:br>
            <a:r>
              <a:rPr lang="ko-KR" altLang="en-US" sz="1600" dirty="0"/>
              <a:t>가설 등</a:t>
            </a:r>
          </a:p>
        </p:txBody>
      </p:sp>
      <p:sp>
        <p:nvSpPr>
          <p:cNvPr id="7" name="직사각형 6">
            <a:extLst>
              <a:ext uri="{FF2B5EF4-FFF2-40B4-BE49-F238E27FC236}">
                <a16:creationId xmlns="" xmlns:a16="http://schemas.microsoft.com/office/drawing/2014/main" id="{7FE8ACCF-8506-7DCD-640E-4D1573163062}"/>
              </a:ext>
            </a:extLst>
          </p:cNvPr>
          <p:cNvSpPr/>
          <p:nvPr/>
        </p:nvSpPr>
        <p:spPr>
          <a:xfrm>
            <a:off x="2810034" y="3299004"/>
            <a:ext cx="1981200" cy="2370276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>
              <a:lnSpc>
                <a:spcPct val="150000"/>
              </a:lnSpc>
            </a:pPr>
            <a:r>
              <a:rPr lang="ko-KR" altLang="en-US" sz="2000" b="1" dirty="0"/>
              <a:t>이론적 배경</a:t>
            </a:r>
            <a:endParaRPr lang="en-US" altLang="ko-KR" sz="2000" b="1" dirty="0"/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600" dirty="0"/>
              <a:t>배경 이론</a:t>
            </a:r>
            <a:endParaRPr lang="en-US" altLang="ko-KR" sz="1600" dirty="0"/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600" dirty="0"/>
              <a:t>선행 연구 등</a:t>
            </a:r>
          </a:p>
        </p:txBody>
      </p:sp>
      <p:sp>
        <p:nvSpPr>
          <p:cNvPr id="8" name="직사각형 7">
            <a:extLst>
              <a:ext uri="{FF2B5EF4-FFF2-40B4-BE49-F238E27FC236}">
                <a16:creationId xmlns="" xmlns:a16="http://schemas.microsoft.com/office/drawing/2014/main" id="{0782D600-8337-C2C4-061B-07DEC01B2581}"/>
              </a:ext>
            </a:extLst>
          </p:cNvPr>
          <p:cNvSpPr/>
          <p:nvPr/>
        </p:nvSpPr>
        <p:spPr>
          <a:xfrm>
            <a:off x="5022660" y="3299004"/>
            <a:ext cx="1981200" cy="2370276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>
              <a:lnSpc>
                <a:spcPct val="150000"/>
              </a:lnSpc>
            </a:pPr>
            <a:r>
              <a:rPr lang="ko-KR" altLang="en-US" sz="2000" b="1" dirty="0"/>
              <a:t>연구 방법</a:t>
            </a:r>
            <a:endParaRPr lang="en-US" altLang="ko-KR" sz="2000" b="1" dirty="0"/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600" dirty="0"/>
              <a:t>연구대상</a:t>
            </a:r>
            <a:r>
              <a:rPr lang="en-US" altLang="ko-KR" sz="1600" dirty="0"/>
              <a:t>(</a:t>
            </a:r>
            <a:r>
              <a:rPr lang="ko-KR" altLang="en-US" sz="1600" dirty="0"/>
              <a:t>참여자</a:t>
            </a:r>
            <a:r>
              <a:rPr lang="en-US" altLang="ko-KR" sz="1600" dirty="0"/>
              <a:t>)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600" dirty="0" err="1"/>
              <a:t>표집</a:t>
            </a:r>
            <a:endParaRPr lang="en-US" altLang="ko-KR" sz="1600" dirty="0"/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600" dirty="0"/>
              <a:t>분석 방법</a:t>
            </a:r>
            <a:endParaRPr lang="en-US" altLang="ko-KR" sz="1600" dirty="0"/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600" dirty="0"/>
              <a:t>연구</a:t>
            </a:r>
            <a:r>
              <a:rPr lang="en-US" altLang="ko-KR" sz="1600" dirty="0"/>
              <a:t>(</a:t>
            </a:r>
            <a:r>
              <a:rPr lang="ko-KR" altLang="en-US" sz="1600" dirty="0"/>
              <a:t>측정</a:t>
            </a:r>
            <a:r>
              <a:rPr lang="en-US" altLang="ko-KR" sz="1600" dirty="0"/>
              <a:t>)</a:t>
            </a:r>
            <a:r>
              <a:rPr lang="ko-KR" altLang="en-US" sz="1600" dirty="0"/>
              <a:t> 도구</a:t>
            </a:r>
            <a:endParaRPr lang="en-US" altLang="ko-KR" sz="1600" dirty="0"/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600" dirty="0"/>
              <a:t>연구 절차 등</a:t>
            </a:r>
            <a:endParaRPr lang="en-US" altLang="ko-KR" sz="1600" dirty="0"/>
          </a:p>
        </p:txBody>
      </p:sp>
      <p:sp>
        <p:nvSpPr>
          <p:cNvPr id="9" name="직사각형 8">
            <a:extLst>
              <a:ext uri="{FF2B5EF4-FFF2-40B4-BE49-F238E27FC236}">
                <a16:creationId xmlns="" xmlns:a16="http://schemas.microsoft.com/office/drawing/2014/main" id="{472A6AD5-8184-AED7-C579-A9F15E27D414}"/>
              </a:ext>
            </a:extLst>
          </p:cNvPr>
          <p:cNvSpPr/>
          <p:nvPr/>
        </p:nvSpPr>
        <p:spPr>
          <a:xfrm>
            <a:off x="7235286" y="3299004"/>
            <a:ext cx="1981200" cy="2370276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>
              <a:lnSpc>
                <a:spcPct val="150000"/>
              </a:lnSpc>
            </a:pPr>
            <a:r>
              <a:rPr lang="ko-KR" altLang="en-US" sz="2000" b="1" dirty="0"/>
              <a:t>연구 결과</a:t>
            </a:r>
            <a:endParaRPr lang="en-US" altLang="ko-KR" sz="2000" b="1" dirty="0"/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600" dirty="0"/>
              <a:t>연구 결과</a:t>
            </a:r>
            <a:endParaRPr lang="en-US" altLang="ko-KR" sz="1600" dirty="0"/>
          </a:p>
        </p:txBody>
      </p:sp>
      <p:sp>
        <p:nvSpPr>
          <p:cNvPr id="10" name="직사각형 9">
            <a:extLst>
              <a:ext uri="{FF2B5EF4-FFF2-40B4-BE49-F238E27FC236}">
                <a16:creationId xmlns="" xmlns:a16="http://schemas.microsoft.com/office/drawing/2014/main" id="{34459877-3BB8-5277-BF17-CBFB823F1716}"/>
              </a:ext>
            </a:extLst>
          </p:cNvPr>
          <p:cNvSpPr/>
          <p:nvPr/>
        </p:nvSpPr>
        <p:spPr>
          <a:xfrm>
            <a:off x="9447912" y="3299004"/>
            <a:ext cx="1981200" cy="2370276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>
              <a:lnSpc>
                <a:spcPct val="150000"/>
              </a:lnSpc>
            </a:pPr>
            <a:r>
              <a:rPr lang="ko-KR" altLang="en-US" sz="2000" b="1" dirty="0"/>
              <a:t>결론 및 논의</a:t>
            </a:r>
            <a:endParaRPr lang="en-US" altLang="ko-KR" sz="2000" b="1" dirty="0"/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600" dirty="0"/>
              <a:t>결론</a:t>
            </a:r>
            <a:endParaRPr lang="en-US" altLang="ko-KR" sz="1600" dirty="0"/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600" dirty="0"/>
              <a:t>논의</a:t>
            </a:r>
            <a:endParaRPr lang="en-US" altLang="ko-KR" sz="1600" dirty="0"/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600" dirty="0"/>
              <a:t>제언</a:t>
            </a:r>
            <a:r>
              <a:rPr lang="en-US" altLang="ko-KR" sz="1600" dirty="0"/>
              <a:t> </a:t>
            </a:r>
            <a:r>
              <a:rPr lang="ko-KR" altLang="en-US" sz="1600" dirty="0"/>
              <a:t>등</a:t>
            </a:r>
            <a:endParaRPr lang="en-US" altLang="ko-KR" sz="1600" dirty="0"/>
          </a:p>
        </p:txBody>
      </p:sp>
    </p:spTree>
    <p:extLst>
      <p:ext uri="{BB962C8B-B14F-4D97-AF65-F5344CB8AC3E}">
        <p14:creationId xmlns:p14="http://schemas.microsoft.com/office/powerpoint/2010/main" val="5730539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>
            <a:extLst>
              <a:ext uri="{FF2B5EF4-FFF2-40B4-BE49-F238E27FC236}">
                <a16:creationId xmlns="" xmlns:a16="http://schemas.microsoft.com/office/drawing/2014/main" id="{ED85C18B-8232-BA62-4B61-8DE2B1AD5380}"/>
              </a:ext>
            </a:extLst>
          </p:cNvPr>
          <p:cNvSpPr/>
          <p:nvPr/>
        </p:nvSpPr>
        <p:spPr>
          <a:xfrm>
            <a:off x="0" y="-1"/>
            <a:ext cx="12192000" cy="801641"/>
          </a:xfrm>
          <a:prstGeom prst="rect">
            <a:avLst/>
          </a:prstGeom>
          <a:solidFill>
            <a:srgbClr val="0C2E8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1"/>
            <a:r>
              <a:rPr lang="ko-KR" altLang="en-US" sz="2400" dirty="0"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학위 논문 종류</a:t>
            </a:r>
          </a:p>
        </p:txBody>
      </p:sp>
      <p:pic>
        <p:nvPicPr>
          <p:cNvPr id="3" name="Picture 2" descr="가톨릭대학교 로고">
            <a:extLst>
              <a:ext uri="{FF2B5EF4-FFF2-40B4-BE49-F238E27FC236}">
                <a16:creationId xmlns="" xmlns:a16="http://schemas.microsoft.com/office/drawing/2014/main" id="{B58646C8-BDBD-1C66-1BE1-D94021A3337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907" b="27268"/>
          <a:stretch/>
        </p:blipFill>
        <p:spPr bwMode="auto">
          <a:xfrm>
            <a:off x="9619488" y="6332888"/>
            <a:ext cx="2572512" cy="5251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="" xmlns:a16="http://schemas.microsoft.com/office/drawing/2014/main" id="{E6569266-4102-A4D0-D514-6FC99D8DB31A}"/>
              </a:ext>
            </a:extLst>
          </p:cNvPr>
          <p:cNvSpPr txBox="1"/>
          <p:nvPr/>
        </p:nvSpPr>
        <p:spPr>
          <a:xfrm>
            <a:off x="432460" y="2079717"/>
            <a:ext cx="11564468" cy="332815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ko-KR" altLang="en-US" dirty="0">
                <a:latin typeface="+mn-ea"/>
              </a:rPr>
              <a:t>일반적으로 문헌연구를 제외하고 학위논문은 양적연구와 질적연구로 구분할 수 있음</a:t>
            </a:r>
            <a:r>
              <a:rPr lang="en-US" altLang="ko-KR" dirty="0">
                <a:latin typeface="+mn-ea"/>
              </a:rPr>
              <a:t>.</a:t>
            </a: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ko-KR" altLang="en-US" dirty="0">
                <a:latin typeface="+mn-ea"/>
              </a:rPr>
              <a:t>양적연구와 질적연구 논문의 전체적인 구성은 유사하지만</a:t>
            </a:r>
            <a:r>
              <a:rPr lang="en-US" altLang="ko-KR" dirty="0">
                <a:latin typeface="+mn-ea"/>
              </a:rPr>
              <a:t> </a:t>
            </a:r>
            <a:r>
              <a:rPr lang="ko-KR" altLang="en-US" dirty="0">
                <a:latin typeface="+mn-ea"/>
              </a:rPr>
              <a:t>연구방법</a:t>
            </a:r>
            <a:r>
              <a:rPr lang="en-US" altLang="ko-KR" dirty="0">
                <a:latin typeface="+mn-ea"/>
              </a:rPr>
              <a:t>, </a:t>
            </a:r>
            <a:r>
              <a:rPr lang="ko-KR" altLang="en-US" dirty="0">
                <a:latin typeface="+mn-ea"/>
              </a:rPr>
              <a:t>결과 제시 등에서 구성 차이가 존재함</a:t>
            </a:r>
            <a:r>
              <a:rPr lang="en-US" altLang="ko-KR" dirty="0">
                <a:latin typeface="+mn-ea"/>
              </a:rPr>
              <a:t>. </a:t>
            </a:r>
            <a:br>
              <a:rPr lang="en-US" altLang="ko-KR" dirty="0">
                <a:latin typeface="+mn-ea"/>
              </a:rPr>
            </a:br>
            <a:r>
              <a:rPr lang="en-US" altLang="ko-KR" dirty="0">
                <a:latin typeface="+mn-ea"/>
              </a:rPr>
              <a:t>-</a:t>
            </a:r>
            <a:r>
              <a:rPr lang="ko-KR" altLang="en-US" dirty="0">
                <a:latin typeface="+mn-ea"/>
              </a:rPr>
              <a:t> 전체적인 논문의 구성 체계가 유사하다는 것이 두 연구의 철학과 관점이 비슷하다는 것을 의미하지 않음</a:t>
            </a:r>
            <a:r>
              <a:rPr lang="en-US" altLang="ko-KR" dirty="0">
                <a:latin typeface="+mn-ea"/>
              </a:rPr>
              <a:t>.</a:t>
            </a:r>
            <a:br>
              <a:rPr lang="en-US" altLang="ko-KR" dirty="0">
                <a:latin typeface="+mn-ea"/>
              </a:rPr>
            </a:br>
            <a:r>
              <a:rPr lang="en-US" altLang="ko-KR" dirty="0">
                <a:latin typeface="+mn-ea"/>
              </a:rPr>
              <a:t>- </a:t>
            </a:r>
            <a:r>
              <a:rPr lang="ko-KR" altLang="en-US" dirty="0">
                <a:latin typeface="+mn-ea"/>
              </a:rPr>
              <a:t>양적연구와 질적연구는 고유의 관점과 철학에 기초하여 연구를 수행할 필요가 있음</a:t>
            </a:r>
            <a:r>
              <a:rPr lang="en-US" altLang="ko-KR" dirty="0">
                <a:latin typeface="+mn-ea"/>
              </a:rPr>
              <a:t>. </a:t>
            </a: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ko-KR" altLang="en-US" dirty="0">
                <a:latin typeface="+mn-ea"/>
              </a:rPr>
              <a:t>학위논문을 준비하는 과정에서 양적연구</a:t>
            </a:r>
            <a:r>
              <a:rPr lang="en-US" altLang="ko-KR" dirty="0">
                <a:latin typeface="+mn-ea"/>
              </a:rPr>
              <a:t> </a:t>
            </a:r>
            <a:r>
              <a:rPr lang="ko-KR" altLang="en-US" dirty="0">
                <a:latin typeface="+mn-ea"/>
              </a:rPr>
              <a:t>또는 질적연구를 선택했다면</a:t>
            </a:r>
            <a:r>
              <a:rPr lang="en-US" altLang="ko-KR" dirty="0">
                <a:latin typeface="+mn-ea"/>
              </a:rPr>
              <a:t>, </a:t>
            </a:r>
            <a:r>
              <a:rPr lang="ko-KR" altLang="en-US" dirty="0">
                <a:latin typeface="+mn-ea"/>
              </a:rPr>
              <a:t>각 유형</a:t>
            </a:r>
            <a:r>
              <a:rPr lang="en-US" altLang="ko-KR" dirty="0">
                <a:latin typeface="+mn-ea"/>
              </a:rPr>
              <a:t>(</a:t>
            </a:r>
            <a:r>
              <a:rPr lang="ko-KR" altLang="en-US" dirty="0">
                <a:latin typeface="+mn-ea"/>
              </a:rPr>
              <a:t>양적연구</a:t>
            </a:r>
            <a:r>
              <a:rPr lang="en-US" altLang="ko-KR" dirty="0">
                <a:latin typeface="+mn-ea"/>
              </a:rPr>
              <a:t>, </a:t>
            </a:r>
            <a:r>
              <a:rPr lang="ko-KR" altLang="en-US" dirty="0">
                <a:latin typeface="+mn-ea"/>
              </a:rPr>
              <a:t>질적연구</a:t>
            </a:r>
            <a:r>
              <a:rPr lang="en-US" altLang="ko-KR" dirty="0">
                <a:latin typeface="+mn-ea"/>
              </a:rPr>
              <a:t>)</a:t>
            </a:r>
            <a:r>
              <a:rPr lang="ko-KR" altLang="en-US" dirty="0">
                <a:latin typeface="+mn-ea"/>
              </a:rPr>
              <a:t>에서 </a:t>
            </a:r>
            <a:r>
              <a:rPr lang="en-US" altLang="ko-KR" dirty="0">
                <a:latin typeface="+mn-ea"/>
              </a:rPr>
              <a:t/>
            </a:r>
            <a:br>
              <a:rPr lang="en-US" altLang="ko-KR" dirty="0">
                <a:latin typeface="+mn-ea"/>
              </a:rPr>
            </a:br>
            <a:r>
              <a:rPr lang="ko-KR" altLang="en-US" dirty="0">
                <a:latin typeface="+mn-ea"/>
              </a:rPr>
              <a:t>제시하고 있는 구성과 핵심적인 내용들을 포함할 수 있도록 노력해야 함</a:t>
            </a:r>
            <a:r>
              <a:rPr lang="en-US" altLang="ko-KR" dirty="0">
                <a:latin typeface="+mn-ea"/>
              </a:rPr>
              <a:t>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="" xmlns:a16="http://schemas.microsoft.com/office/drawing/2014/main" id="{8381C754-6A19-9CF7-33A9-EB0BD5D29AC1}"/>
              </a:ext>
            </a:extLst>
          </p:cNvPr>
          <p:cNvSpPr txBox="1"/>
          <p:nvPr/>
        </p:nvSpPr>
        <p:spPr>
          <a:xfrm>
            <a:off x="432460" y="1268555"/>
            <a:ext cx="286809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2400">
                <a:solidFill>
                  <a:schemeClr val="bg2">
                    <a:lumMod val="25000"/>
                  </a:schemeClr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양적연구와 질적연구</a:t>
            </a:r>
            <a:endParaRPr lang="ko-KR" altLang="en-US" sz="1200" dirty="0">
              <a:solidFill>
                <a:schemeClr val="bg2">
                  <a:lumMod val="25000"/>
                </a:schemeClr>
              </a:solidFill>
              <a:latin typeface="나눔고딕 ExtraBold" panose="020D0904000000000000" pitchFamily="50" charset="-127"/>
              <a:ea typeface="나눔고딕 ExtraBold" panose="020D0904000000000000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2764222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>
            <a:extLst>
              <a:ext uri="{FF2B5EF4-FFF2-40B4-BE49-F238E27FC236}">
                <a16:creationId xmlns="" xmlns:a16="http://schemas.microsoft.com/office/drawing/2014/main" id="{ED85C18B-8232-BA62-4B61-8DE2B1AD5380}"/>
              </a:ext>
            </a:extLst>
          </p:cNvPr>
          <p:cNvSpPr/>
          <p:nvPr/>
        </p:nvSpPr>
        <p:spPr>
          <a:xfrm>
            <a:off x="0" y="-1"/>
            <a:ext cx="12192000" cy="801641"/>
          </a:xfrm>
          <a:prstGeom prst="rect">
            <a:avLst/>
          </a:prstGeom>
          <a:solidFill>
            <a:srgbClr val="0C2E8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1"/>
            <a:r>
              <a:rPr lang="ko-KR" altLang="en-US" sz="2400" dirty="0"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학위 논문 종류</a:t>
            </a:r>
          </a:p>
        </p:txBody>
      </p:sp>
      <p:pic>
        <p:nvPicPr>
          <p:cNvPr id="3" name="Picture 2" descr="가톨릭대학교 로고">
            <a:extLst>
              <a:ext uri="{FF2B5EF4-FFF2-40B4-BE49-F238E27FC236}">
                <a16:creationId xmlns="" xmlns:a16="http://schemas.microsoft.com/office/drawing/2014/main" id="{B58646C8-BDBD-1C66-1BE1-D94021A3337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907" b="27268"/>
          <a:stretch/>
        </p:blipFill>
        <p:spPr bwMode="auto">
          <a:xfrm>
            <a:off x="9619488" y="6332888"/>
            <a:ext cx="2572512" cy="5251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="" xmlns:a16="http://schemas.microsoft.com/office/drawing/2014/main" id="{8381C754-6A19-9CF7-33A9-EB0BD5D29AC1}"/>
              </a:ext>
            </a:extLst>
          </p:cNvPr>
          <p:cNvSpPr txBox="1"/>
          <p:nvPr/>
        </p:nvSpPr>
        <p:spPr>
          <a:xfrm>
            <a:off x="498304" y="1268555"/>
            <a:ext cx="390684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2400" dirty="0">
                <a:solidFill>
                  <a:schemeClr val="bg2">
                    <a:lumMod val="25000"/>
                  </a:schemeClr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양적연구와 질적연구의 차이</a:t>
            </a:r>
            <a:endParaRPr lang="ko-KR" altLang="en-US" sz="1200" dirty="0">
              <a:solidFill>
                <a:schemeClr val="bg2">
                  <a:lumMod val="25000"/>
                </a:schemeClr>
              </a:solidFill>
              <a:latin typeface="나눔고딕 ExtraBold" panose="020D0904000000000000" pitchFamily="50" charset="-127"/>
              <a:ea typeface="나눔고딕 ExtraBold" panose="020D0904000000000000" pitchFamily="50" charset="-127"/>
            </a:endParaRPr>
          </a:p>
        </p:txBody>
      </p:sp>
      <p:graphicFrame>
        <p:nvGraphicFramePr>
          <p:cNvPr id="6" name="표 6">
            <a:extLst>
              <a:ext uri="{FF2B5EF4-FFF2-40B4-BE49-F238E27FC236}">
                <a16:creationId xmlns="" xmlns:a16="http://schemas.microsoft.com/office/drawing/2014/main" id="{DADFBCDB-0467-8B4E-0877-0E5E4CB69FD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82476694"/>
              </p:ext>
            </p:extLst>
          </p:nvPr>
        </p:nvGraphicFramePr>
        <p:xfrm>
          <a:off x="597408" y="2104200"/>
          <a:ext cx="11253216" cy="391864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64700">
                  <a:extLst>
                    <a:ext uri="{9D8B030D-6E8A-4147-A177-3AD203B41FA5}">
                      <a16:colId xmlns="" xmlns:a16="http://schemas.microsoft.com/office/drawing/2014/main" val="368883955"/>
                    </a:ext>
                  </a:extLst>
                </a:gridCol>
                <a:gridCol w="4944258">
                  <a:extLst>
                    <a:ext uri="{9D8B030D-6E8A-4147-A177-3AD203B41FA5}">
                      <a16:colId xmlns="" xmlns:a16="http://schemas.microsoft.com/office/drawing/2014/main" val="835790416"/>
                    </a:ext>
                  </a:extLst>
                </a:gridCol>
                <a:gridCol w="4944258">
                  <a:extLst>
                    <a:ext uri="{9D8B030D-6E8A-4147-A177-3AD203B41FA5}">
                      <a16:colId xmlns="" xmlns:a16="http://schemas.microsoft.com/office/drawing/2014/main" val="1345777067"/>
                    </a:ext>
                  </a:extLst>
                </a:gridCol>
              </a:tblGrid>
              <a:tr h="55474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/>
                        <a:t>구분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/>
                        <a:t>양적연구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/>
                        <a:t>질적연구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4003018071"/>
                  </a:ext>
                </a:extLst>
              </a:tr>
              <a:tr h="957496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/>
                        <a:t>철학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/>
                        <a:t>실증주의 철학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/>
                        <a:t>해석주의 철학</a:t>
                      </a:r>
                      <a:endParaRPr lang="en-US" altLang="ko-KR" dirty="0"/>
                    </a:p>
                    <a:p>
                      <a:pPr algn="ctr" latinLnBrk="1"/>
                      <a:r>
                        <a:rPr lang="en-US" altLang="ko-KR" dirty="0"/>
                        <a:t>(</a:t>
                      </a:r>
                      <a:r>
                        <a:rPr lang="ko-KR" altLang="en-US" dirty="0"/>
                        <a:t>비판이론</a:t>
                      </a:r>
                      <a:r>
                        <a:rPr lang="en-US" altLang="ko-KR" dirty="0"/>
                        <a:t>, </a:t>
                      </a:r>
                      <a:r>
                        <a:rPr lang="ko-KR" altLang="en-US" dirty="0"/>
                        <a:t>포스트모더니즘 포함</a:t>
                      </a:r>
                      <a:r>
                        <a:rPr lang="en-US" altLang="ko-KR" dirty="0"/>
                        <a:t>)</a:t>
                      </a:r>
                      <a:endParaRPr lang="ko-KR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3301692173"/>
                  </a:ext>
                </a:extLst>
              </a:tr>
              <a:tr h="55474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/>
                        <a:t>초점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/>
                        <a:t>예측</a:t>
                      </a:r>
                      <a:r>
                        <a:rPr lang="en-US" altLang="ko-KR" dirty="0"/>
                        <a:t>, </a:t>
                      </a:r>
                      <a:r>
                        <a:rPr lang="ko-KR" altLang="en-US" dirty="0"/>
                        <a:t>증명</a:t>
                      </a:r>
                      <a:r>
                        <a:rPr lang="en-US" altLang="ko-KR" dirty="0"/>
                        <a:t>, </a:t>
                      </a:r>
                      <a:r>
                        <a:rPr lang="ko-KR" altLang="en-US" dirty="0"/>
                        <a:t>일반화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/>
                        <a:t>이해</a:t>
                      </a:r>
                      <a:r>
                        <a:rPr lang="en-US" altLang="ko-KR" dirty="0"/>
                        <a:t>, </a:t>
                      </a:r>
                      <a:r>
                        <a:rPr lang="ko-KR" altLang="en-US" dirty="0"/>
                        <a:t>해방</a:t>
                      </a:r>
                      <a:r>
                        <a:rPr lang="en-US" altLang="ko-KR" dirty="0"/>
                        <a:t>, </a:t>
                      </a:r>
                      <a:r>
                        <a:rPr lang="ko-KR" altLang="en-US" dirty="0"/>
                        <a:t>해체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1364636535"/>
                  </a:ext>
                </a:extLst>
              </a:tr>
              <a:tr h="55474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/>
                        <a:t>방법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/>
                        <a:t>통계</a:t>
                      </a:r>
                      <a:r>
                        <a:rPr lang="en-US" altLang="ko-KR" dirty="0"/>
                        <a:t>, </a:t>
                      </a:r>
                      <a:r>
                        <a:rPr lang="ko-KR" altLang="en-US" dirty="0"/>
                        <a:t>계량 분석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/>
                        <a:t>인터뷰</a:t>
                      </a:r>
                      <a:r>
                        <a:rPr lang="en-US" altLang="ko-KR" dirty="0"/>
                        <a:t>, </a:t>
                      </a:r>
                      <a:r>
                        <a:rPr lang="ko-KR" altLang="en-US" dirty="0"/>
                        <a:t>관찰 등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2377749211"/>
                  </a:ext>
                </a:extLst>
              </a:tr>
              <a:tr h="742193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/>
                        <a:t>연구자 </a:t>
                      </a:r>
                      <a:endParaRPr lang="en-US" altLang="ko-KR" dirty="0"/>
                    </a:p>
                    <a:p>
                      <a:pPr algn="ctr" latinLnBrk="1"/>
                      <a:r>
                        <a:rPr lang="ko-KR" altLang="en-US" dirty="0"/>
                        <a:t>위치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/>
                        <a:t>중립적이고 객관적인 연구자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/>
                        <a:t>상호작용하는 연구자 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3361573267"/>
                  </a:ext>
                </a:extLst>
              </a:tr>
              <a:tr h="55474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/>
                        <a:t>결과 제시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/>
                        <a:t>평균</a:t>
                      </a:r>
                      <a:r>
                        <a:rPr lang="en-US" altLang="ko-KR" dirty="0"/>
                        <a:t>, </a:t>
                      </a:r>
                      <a:r>
                        <a:rPr lang="ko-KR" altLang="en-US" dirty="0"/>
                        <a:t>표준편차</a:t>
                      </a:r>
                      <a:r>
                        <a:rPr lang="en-US" altLang="ko-KR" dirty="0"/>
                        <a:t>, </a:t>
                      </a:r>
                      <a:r>
                        <a:rPr lang="ko-KR" altLang="en-US" dirty="0" err="1"/>
                        <a:t>계수값</a:t>
                      </a:r>
                      <a:r>
                        <a:rPr lang="en-US" altLang="ko-KR" dirty="0"/>
                        <a:t> </a:t>
                      </a:r>
                      <a:r>
                        <a:rPr lang="ko-KR" altLang="en-US" dirty="0"/>
                        <a:t>등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/>
                        <a:t>연구 참여자 </a:t>
                      </a:r>
                      <a:r>
                        <a:rPr lang="ko-KR" altLang="en-US" dirty="0" err="1"/>
                        <a:t>내러티브</a:t>
                      </a:r>
                      <a:r>
                        <a:rPr lang="en-US" altLang="ko-KR" dirty="0"/>
                        <a:t>, </a:t>
                      </a:r>
                      <a:r>
                        <a:rPr lang="ko-KR" altLang="en-US" dirty="0"/>
                        <a:t>개념도</a:t>
                      </a:r>
                      <a:r>
                        <a:rPr lang="en-US" altLang="ko-KR" dirty="0"/>
                        <a:t>, </a:t>
                      </a:r>
                      <a:r>
                        <a:rPr lang="ko-KR" altLang="en-US" dirty="0"/>
                        <a:t>사진 등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393539413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896290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>
            <a:extLst>
              <a:ext uri="{FF2B5EF4-FFF2-40B4-BE49-F238E27FC236}">
                <a16:creationId xmlns="" xmlns:a16="http://schemas.microsoft.com/office/drawing/2014/main" id="{ED85C18B-8232-BA62-4B61-8DE2B1AD5380}"/>
              </a:ext>
            </a:extLst>
          </p:cNvPr>
          <p:cNvSpPr/>
          <p:nvPr/>
        </p:nvSpPr>
        <p:spPr>
          <a:xfrm>
            <a:off x="0" y="-1"/>
            <a:ext cx="12192000" cy="801641"/>
          </a:xfrm>
          <a:prstGeom prst="rect">
            <a:avLst/>
          </a:prstGeom>
          <a:solidFill>
            <a:srgbClr val="0C2E8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1"/>
            <a:r>
              <a:rPr lang="ko-KR" altLang="en-US" sz="2400" dirty="0"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학위 논문 종류</a:t>
            </a:r>
          </a:p>
        </p:txBody>
      </p:sp>
      <p:pic>
        <p:nvPicPr>
          <p:cNvPr id="3" name="Picture 2" descr="가톨릭대학교 로고">
            <a:extLst>
              <a:ext uri="{FF2B5EF4-FFF2-40B4-BE49-F238E27FC236}">
                <a16:creationId xmlns="" xmlns:a16="http://schemas.microsoft.com/office/drawing/2014/main" id="{B58646C8-BDBD-1C66-1BE1-D94021A3337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907" b="27268"/>
          <a:stretch/>
        </p:blipFill>
        <p:spPr bwMode="auto">
          <a:xfrm>
            <a:off x="9619488" y="6332888"/>
            <a:ext cx="2572512" cy="5251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="" xmlns:a16="http://schemas.microsoft.com/office/drawing/2014/main" id="{E6569266-4102-A4D0-D514-6FC99D8DB31A}"/>
              </a:ext>
            </a:extLst>
          </p:cNvPr>
          <p:cNvSpPr txBox="1"/>
          <p:nvPr/>
        </p:nvSpPr>
        <p:spPr>
          <a:xfrm>
            <a:off x="432460" y="2180185"/>
            <a:ext cx="11564468" cy="277415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ko-KR" altLang="en-US" dirty="0">
                <a:latin typeface="+mn-ea"/>
              </a:rPr>
              <a:t>양적연구는 개념을 수량화 하여 현상을 설명하고 예측하기 위한 목적으로 수행</a:t>
            </a:r>
            <a:endParaRPr lang="en-US" altLang="ko-KR" dirty="0">
              <a:latin typeface="+mn-ea"/>
            </a:endParaRP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ko-KR" altLang="en-US" dirty="0">
                <a:latin typeface="+mn-ea"/>
              </a:rPr>
              <a:t>이론과 선행연구를 바탕으로 연구모형을 설정하고 이를 통계적으로 검증</a:t>
            </a:r>
            <a:endParaRPr lang="en-US" altLang="ko-KR" dirty="0">
              <a:latin typeface="+mn-ea"/>
            </a:endParaRP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ko-KR" altLang="en-US" dirty="0">
                <a:latin typeface="+mn-ea"/>
              </a:rPr>
              <a:t>연구 결과를 일반화하는데 관심이 있기 때문에 연구 대상</a:t>
            </a:r>
            <a:r>
              <a:rPr lang="en-US" altLang="ko-KR" dirty="0">
                <a:latin typeface="+mn-ea"/>
              </a:rPr>
              <a:t>(</a:t>
            </a:r>
            <a:r>
              <a:rPr lang="ko-KR" altLang="en-US" dirty="0">
                <a:latin typeface="+mn-ea"/>
              </a:rPr>
              <a:t>모집단</a:t>
            </a:r>
            <a:r>
              <a:rPr lang="en-US" altLang="ko-KR" dirty="0">
                <a:latin typeface="+mn-ea"/>
              </a:rPr>
              <a:t>)</a:t>
            </a:r>
            <a:r>
              <a:rPr lang="ko-KR" altLang="en-US" dirty="0">
                <a:latin typeface="+mn-ea"/>
              </a:rPr>
              <a:t>을 대표할 수 있는 표본 선정 중요</a:t>
            </a:r>
            <a:endParaRPr lang="en-US" altLang="ko-KR" dirty="0">
              <a:latin typeface="+mn-ea"/>
            </a:endParaRP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ko-KR" altLang="en-US" dirty="0">
                <a:latin typeface="+mn-ea"/>
              </a:rPr>
              <a:t>정확한 가설설정과 적절한 통계적 방법을 선택하고 적용하는 것이 필요</a:t>
            </a:r>
            <a:endParaRPr lang="en-US" altLang="ko-KR" dirty="0">
              <a:latin typeface="+mn-ea"/>
            </a:endParaRP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ko-KR" altLang="en-US" dirty="0">
                <a:latin typeface="+mn-ea"/>
              </a:rPr>
              <a:t>연구자는 객관적이고 중립적인 자세로 연구를 수행하고 결과를 제시</a:t>
            </a:r>
            <a:endParaRPr lang="en-US" altLang="ko-KR" dirty="0">
              <a:latin typeface="+mn-ea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="" xmlns:a16="http://schemas.microsoft.com/office/drawing/2014/main" id="{8381C754-6A19-9CF7-33A9-EB0BD5D29AC1}"/>
              </a:ext>
            </a:extLst>
          </p:cNvPr>
          <p:cNvSpPr txBox="1"/>
          <p:nvPr/>
        </p:nvSpPr>
        <p:spPr>
          <a:xfrm>
            <a:off x="628950" y="1329515"/>
            <a:ext cx="237757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2400" dirty="0">
                <a:solidFill>
                  <a:schemeClr val="bg2">
                    <a:lumMod val="25000"/>
                  </a:schemeClr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양적연구의 특징</a:t>
            </a:r>
            <a:endParaRPr lang="ko-KR" altLang="en-US" sz="1200" dirty="0">
              <a:solidFill>
                <a:schemeClr val="bg2">
                  <a:lumMod val="25000"/>
                </a:schemeClr>
              </a:solidFill>
              <a:latin typeface="나눔고딕 ExtraBold" panose="020D0904000000000000" pitchFamily="50" charset="-127"/>
              <a:ea typeface="나눔고딕 ExtraBold" panose="020D0904000000000000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66822923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>
            <a:extLst>
              <a:ext uri="{FF2B5EF4-FFF2-40B4-BE49-F238E27FC236}">
                <a16:creationId xmlns="" xmlns:a16="http://schemas.microsoft.com/office/drawing/2014/main" id="{ED85C18B-8232-BA62-4B61-8DE2B1AD5380}"/>
              </a:ext>
            </a:extLst>
          </p:cNvPr>
          <p:cNvSpPr/>
          <p:nvPr/>
        </p:nvSpPr>
        <p:spPr>
          <a:xfrm>
            <a:off x="0" y="-1"/>
            <a:ext cx="12192000" cy="801641"/>
          </a:xfrm>
          <a:prstGeom prst="rect">
            <a:avLst/>
          </a:prstGeom>
          <a:solidFill>
            <a:srgbClr val="0C2E8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1"/>
            <a:r>
              <a:rPr lang="ko-KR" altLang="en-US" sz="2400" dirty="0"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학위 논문 종류</a:t>
            </a:r>
          </a:p>
        </p:txBody>
      </p:sp>
      <p:pic>
        <p:nvPicPr>
          <p:cNvPr id="3" name="Picture 2" descr="가톨릭대학교 로고">
            <a:extLst>
              <a:ext uri="{FF2B5EF4-FFF2-40B4-BE49-F238E27FC236}">
                <a16:creationId xmlns="" xmlns:a16="http://schemas.microsoft.com/office/drawing/2014/main" id="{B58646C8-BDBD-1C66-1BE1-D94021A3337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907" b="27268"/>
          <a:stretch/>
        </p:blipFill>
        <p:spPr bwMode="auto">
          <a:xfrm>
            <a:off x="9619488" y="6332888"/>
            <a:ext cx="2572512" cy="5251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="" xmlns:a16="http://schemas.microsoft.com/office/drawing/2014/main" id="{E6569266-4102-A4D0-D514-6FC99D8DB31A}"/>
              </a:ext>
            </a:extLst>
          </p:cNvPr>
          <p:cNvSpPr txBox="1"/>
          <p:nvPr/>
        </p:nvSpPr>
        <p:spPr>
          <a:xfrm>
            <a:off x="432460" y="1934626"/>
            <a:ext cx="11564468" cy="11121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ko-KR" altLang="en-US" dirty="0">
                <a:latin typeface="+mn-ea"/>
              </a:rPr>
              <a:t>양적연구는 서론 </a:t>
            </a:r>
            <a:r>
              <a:rPr lang="en-US" altLang="ko-KR" dirty="0">
                <a:latin typeface="+mn-ea"/>
              </a:rPr>
              <a:t>– </a:t>
            </a:r>
            <a:r>
              <a:rPr lang="ko-KR" altLang="en-US" dirty="0">
                <a:latin typeface="+mn-ea"/>
              </a:rPr>
              <a:t>이론적 배경 </a:t>
            </a:r>
            <a:r>
              <a:rPr lang="en-US" altLang="ko-KR" dirty="0">
                <a:latin typeface="+mn-ea"/>
              </a:rPr>
              <a:t>– </a:t>
            </a:r>
            <a:r>
              <a:rPr lang="ko-KR" altLang="en-US" dirty="0">
                <a:latin typeface="+mn-ea"/>
              </a:rPr>
              <a:t>연구방법 </a:t>
            </a:r>
            <a:r>
              <a:rPr lang="en-US" altLang="ko-KR" dirty="0">
                <a:latin typeface="+mn-ea"/>
              </a:rPr>
              <a:t>– </a:t>
            </a:r>
            <a:r>
              <a:rPr lang="ko-KR" altLang="en-US" dirty="0">
                <a:latin typeface="+mn-ea"/>
              </a:rPr>
              <a:t>연구결과 </a:t>
            </a:r>
            <a:r>
              <a:rPr lang="en-US" altLang="ko-KR" dirty="0">
                <a:latin typeface="+mn-ea"/>
              </a:rPr>
              <a:t>– </a:t>
            </a:r>
            <a:r>
              <a:rPr lang="ko-KR" altLang="en-US" dirty="0">
                <a:latin typeface="+mn-ea"/>
              </a:rPr>
              <a:t>결론 및 제언의 순서로 구성할 수 있음</a:t>
            </a:r>
            <a:r>
              <a:rPr lang="en-US" altLang="ko-KR" dirty="0">
                <a:latin typeface="+mn-ea"/>
              </a:rPr>
              <a:t>. </a:t>
            </a: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ko-KR" altLang="en-US" dirty="0">
                <a:latin typeface="+mn-ea"/>
              </a:rPr>
              <a:t>각 장에서 제시되어야 하는 주요 내용은 다음과 같음</a:t>
            </a:r>
            <a:r>
              <a:rPr lang="en-US" altLang="ko-KR" dirty="0">
                <a:latin typeface="+mn-ea"/>
              </a:rPr>
              <a:t>.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="" xmlns:a16="http://schemas.microsoft.com/office/drawing/2014/main" id="{8381C754-6A19-9CF7-33A9-EB0BD5D29AC1}"/>
              </a:ext>
            </a:extLst>
          </p:cNvPr>
          <p:cNvSpPr txBox="1"/>
          <p:nvPr/>
        </p:nvSpPr>
        <p:spPr>
          <a:xfrm>
            <a:off x="628950" y="1329515"/>
            <a:ext cx="237757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2400" dirty="0">
                <a:solidFill>
                  <a:schemeClr val="bg2">
                    <a:lumMod val="25000"/>
                  </a:schemeClr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양적연구의 구성</a:t>
            </a:r>
            <a:endParaRPr lang="ko-KR" altLang="en-US" sz="1200" dirty="0">
              <a:solidFill>
                <a:schemeClr val="bg2">
                  <a:lumMod val="25000"/>
                </a:schemeClr>
              </a:solidFill>
              <a:latin typeface="나눔고딕 ExtraBold" panose="020D0904000000000000" pitchFamily="50" charset="-127"/>
              <a:ea typeface="나눔고딕 ExtraBold" panose="020D0904000000000000" pitchFamily="50" charset="-127"/>
            </a:endParaRPr>
          </a:p>
        </p:txBody>
      </p:sp>
      <p:sp>
        <p:nvSpPr>
          <p:cNvPr id="6" name="직사각형 5">
            <a:extLst>
              <a:ext uri="{FF2B5EF4-FFF2-40B4-BE49-F238E27FC236}">
                <a16:creationId xmlns="" xmlns:a16="http://schemas.microsoft.com/office/drawing/2014/main" id="{6B4AE3EB-528E-F14A-2B4C-A8D1C8002C9D}"/>
              </a:ext>
            </a:extLst>
          </p:cNvPr>
          <p:cNvSpPr/>
          <p:nvPr/>
        </p:nvSpPr>
        <p:spPr>
          <a:xfrm>
            <a:off x="597408" y="3288187"/>
            <a:ext cx="1981200" cy="2803303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>
              <a:lnSpc>
                <a:spcPct val="150000"/>
              </a:lnSpc>
            </a:pPr>
            <a:r>
              <a:rPr lang="ko-KR" altLang="en-US" sz="2000" b="1" dirty="0"/>
              <a:t>서론</a:t>
            </a:r>
            <a:endParaRPr lang="en-US" altLang="ko-KR" sz="2000" b="1" dirty="0"/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600" dirty="0"/>
              <a:t>연구의 필요성</a:t>
            </a:r>
            <a:endParaRPr lang="en-US" altLang="ko-KR" sz="1600" dirty="0"/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600" dirty="0"/>
              <a:t>연구문제</a:t>
            </a:r>
            <a:r>
              <a:rPr lang="en-US" altLang="ko-KR" sz="1600" dirty="0"/>
              <a:t>, </a:t>
            </a:r>
            <a:r>
              <a:rPr lang="ko-KR" altLang="en-US" sz="1600" dirty="0"/>
              <a:t>연구질문</a:t>
            </a:r>
            <a:r>
              <a:rPr lang="en-US" altLang="ko-KR" sz="1600" dirty="0"/>
              <a:t>, </a:t>
            </a:r>
            <a:r>
              <a:rPr lang="ko-KR" altLang="en-US" sz="1600" dirty="0"/>
              <a:t>연구가설</a:t>
            </a:r>
            <a:endParaRPr lang="en-US" altLang="ko-KR" sz="1600" dirty="0"/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600" dirty="0"/>
              <a:t>용어의 정의 </a:t>
            </a:r>
          </a:p>
        </p:txBody>
      </p:sp>
      <p:sp>
        <p:nvSpPr>
          <p:cNvPr id="7" name="직사각형 6">
            <a:extLst>
              <a:ext uri="{FF2B5EF4-FFF2-40B4-BE49-F238E27FC236}">
                <a16:creationId xmlns="" xmlns:a16="http://schemas.microsoft.com/office/drawing/2014/main" id="{7D52B5AF-4CE7-74C2-D0C3-C16AAC4653DD}"/>
              </a:ext>
            </a:extLst>
          </p:cNvPr>
          <p:cNvSpPr/>
          <p:nvPr/>
        </p:nvSpPr>
        <p:spPr>
          <a:xfrm>
            <a:off x="2810034" y="3288187"/>
            <a:ext cx="1981200" cy="2803303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>
              <a:lnSpc>
                <a:spcPct val="150000"/>
              </a:lnSpc>
            </a:pPr>
            <a:r>
              <a:rPr lang="ko-KR" altLang="en-US" sz="2000" b="1" dirty="0"/>
              <a:t>이론적 배경</a:t>
            </a:r>
            <a:endParaRPr lang="en-US" altLang="ko-KR" sz="2000" b="1" dirty="0"/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600" dirty="0"/>
              <a:t>배경 이론</a:t>
            </a:r>
            <a:endParaRPr lang="en-US" altLang="ko-KR" sz="1600" dirty="0"/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600" dirty="0" err="1"/>
              <a:t>변인의</a:t>
            </a:r>
            <a:r>
              <a:rPr lang="ko-KR" altLang="en-US" sz="1600" dirty="0"/>
              <a:t> 개념</a:t>
            </a:r>
            <a:r>
              <a:rPr lang="en-US" altLang="ko-KR" sz="1600" dirty="0"/>
              <a:t/>
            </a:r>
            <a:br>
              <a:rPr lang="en-US" altLang="ko-KR" sz="1600" dirty="0"/>
            </a:br>
            <a:r>
              <a:rPr lang="en-US" altLang="ko-KR" sz="1600" dirty="0"/>
              <a:t>(</a:t>
            </a:r>
            <a:r>
              <a:rPr lang="ko-KR" altLang="en-US" sz="1600" dirty="0"/>
              <a:t>정의</a:t>
            </a:r>
            <a:r>
              <a:rPr lang="en-US" altLang="ko-KR" sz="1600" dirty="0"/>
              <a:t>, </a:t>
            </a:r>
            <a:r>
              <a:rPr lang="ko-KR" altLang="en-US" sz="1600" dirty="0"/>
              <a:t>구인</a:t>
            </a:r>
            <a:r>
              <a:rPr lang="en-US" altLang="ko-KR" sz="1600" dirty="0"/>
              <a:t>, </a:t>
            </a:r>
            <a:r>
              <a:rPr lang="ko-KR" altLang="en-US" sz="1600" dirty="0"/>
              <a:t>측정방법 등</a:t>
            </a:r>
            <a:r>
              <a:rPr lang="en-US" altLang="ko-KR" sz="1600" dirty="0"/>
              <a:t>)</a:t>
            </a:r>
            <a:endParaRPr lang="ko-KR" altLang="en-US" sz="1600" dirty="0"/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600" dirty="0"/>
              <a:t>선행 연구</a:t>
            </a:r>
            <a:endParaRPr lang="en-US" altLang="ko-KR" sz="1600" dirty="0"/>
          </a:p>
        </p:txBody>
      </p:sp>
      <p:sp>
        <p:nvSpPr>
          <p:cNvPr id="8" name="직사각형 7">
            <a:extLst>
              <a:ext uri="{FF2B5EF4-FFF2-40B4-BE49-F238E27FC236}">
                <a16:creationId xmlns="" xmlns:a16="http://schemas.microsoft.com/office/drawing/2014/main" id="{7B9B8D85-4A42-B34C-D3A4-1BE4F35E2470}"/>
              </a:ext>
            </a:extLst>
          </p:cNvPr>
          <p:cNvSpPr/>
          <p:nvPr/>
        </p:nvSpPr>
        <p:spPr>
          <a:xfrm>
            <a:off x="5022660" y="3288187"/>
            <a:ext cx="1981200" cy="2803303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>
              <a:lnSpc>
                <a:spcPct val="150000"/>
              </a:lnSpc>
            </a:pPr>
            <a:r>
              <a:rPr lang="ko-KR" altLang="en-US" sz="2000" b="1" dirty="0"/>
              <a:t>연구 방법</a:t>
            </a:r>
            <a:endParaRPr lang="en-US" altLang="ko-KR" sz="2000" b="1" dirty="0"/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600" dirty="0"/>
              <a:t>연구 모형</a:t>
            </a:r>
            <a:endParaRPr lang="en-US" altLang="ko-KR" sz="1600" dirty="0"/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600" dirty="0"/>
              <a:t>연구 대상</a:t>
            </a:r>
            <a:endParaRPr lang="en-US" altLang="ko-KR" sz="1600" dirty="0"/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600" dirty="0"/>
              <a:t>조사 도구</a:t>
            </a:r>
            <a:endParaRPr lang="en-US" altLang="ko-KR" sz="1600" dirty="0"/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600" dirty="0"/>
              <a:t>자료 수집</a:t>
            </a:r>
            <a:r>
              <a:rPr lang="en-US" altLang="ko-KR" sz="1600" dirty="0"/>
              <a:t>(</a:t>
            </a:r>
            <a:r>
              <a:rPr lang="ko-KR" altLang="en-US" sz="1600" dirty="0" err="1"/>
              <a:t>표집</a:t>
            </a:r>
            <a:r>
              <a:rPr lang="en-US" altLang="ko-KR" sz="1600" dirty="0"/>
              <a:t>)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600" dirty="0"/>
              <a:t>자료 분석</a:t>
            </a:r>
            <a:r>
              <a:rPr lang="en-US" altLang="ko-KR" sz="1600" dirty="0"/>
              <a:t> </a:t>
            </a:r>
            <a:r>
              <a:rPr lang="ko-KR" altLang="en-US" sz="1600" dirty="0"/>
              <a:t>등</a:t>
            </a:r>
            <a:endParaRPr lang="en-US" altLang="ko-KR" sz="1600" dirty="0"/>
          </a:p>
        </p:txBody>
      </p:sp>
      <p:sp>
        <p:nvSpPr>
          <p:cNvPr id="9" name="직사각형 8">
            <a:extLst>
              <a:ext uri="{FF2B5EF4-FFF2-40B4-BE49-F238E27FC236}">
                <a16:creationId xmlns="" xmlns:a16="http://schemas.microsoft.com/office/drawing/2014/main" id="{813ACC50-4681-CD6C-FCA1-05BDD113CD96}"/>
              </a:ext>
            </a:extLst>
          </p:cNvPr>
          <p:cNvSpPr/>
          <p:nvPr/>
        </p:nvSpPr>
        <p:spPr>
          <a:xfrm>
            <a:off x="7235286" y="3288187"/>
            <a:ext cx="1981200" cy="2803303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>
              <a:lnSpc>
                <a:spcPct val="150000"/>
              </a:lnSpc>
            </a:pPr>
            <a:r>
              <a:rPr lang="ko-KR" altLang="en-US" sz="2000" b="1" dirty="0"/>
              <a:t>연구 결과</a:t>
            </a:r>
            <a:endParaRPr lang="en-US" altLang="ko-KR" sz="2000" b="1" dirty="0"/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600" dirty="0"/>
              <a:t>연구 결과</a:t>
            </a:r>
            <a:endParaRPr lang="en-US" altLang="ko-KR" sz="1600" dirty="0"/>
          </a:p>
        </p:txBody>
      </p:sp>
      <p:sp>
        <p:nvSpPr>
          <p:cNvPr id="10" name="직사각형 9">
            <a:extLst>
              <a:ext uri="{FF2B5EF4-FFF2-40B4-BE49-F238E27FC236}">
                <a16:creationId xmlns="" xmlns:a16="http://schemas.microsoft.com/office/drawing/2014/main" id="{C061B9F9-08DF-9584-15D9-2F70882D625C}"/>
              </a:ext>
            </a:extLst>
          </p:cNvPr>
          <p:cNvSpPr/>
          <p:nvPr/>
        </p:nvSpPr>
        <p:spPr>
          <a:xfrm>
            <a:off x="9447912" y="3288187"/>
            <a:ext cx="1981200" cy="2803303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>
              <a:lnSpc>
                <a:spcPct val="150000"/>
              </a:lnSpc>
            </a:pPr>
            <a:r>
              <a:rPr lang="ko-KR" altLang="en-US" sz="2000" b="1" dirty="0"/>
              <a:t>결론 및 논의</a:t>
            </a:r>
            <a:endParaRPr lang="en-US" altLang="ko-KR" sz="2000" b="1" dirty="0"/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600" dirty="0"/>
              <a:t>요약</a:t>
            </a:r>
            <a:endParaRPr lang="en-US" altLang="ko-KR" sz="1600" dirty="0"/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600" dirty="0"/>
              <a:t>결론</a:t>
            </a:r>
            <a:endParaRPr lang="en-US" altLang="ko-KR" sz="1600" dirty="0"/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600" dirty="0"/>
              <a:t>제언 등</a:t>
            </a:r>
            <a:endParaRPr lang="en-US" altLang="ko-KR" sz="1600" dirty="0"/>
          </a:p>
        </p:txBody>
      </p:sp>
    </p:spTree>
    <p:extLst>
      <p:ext uri="{BB962C8B-B14F-4D97-AF65-F5344CB8AC3E}">
        <p14:creationId xmlns:p14="http://schemas.microsoft.com/office/powerpoint/2010/main" val="65673225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>
            <a:extLst>
              <a:ext uri="{FF2B5EF4-FFF2-40B4-BE49-F238E27FC236}">
                <a16:creationId xmlns="" xmlns:a16="http://schemas.microsoft.com/office/drawing/2014/main" id="{ED85C18B-8232-BA62-4B61-8DE2B1AD5380}"/>
              </a:ext>
            </a:extLst>
          </p:cNvPr>
          <p:cNvSpPr/>
          <p:nvPr/>
        </p:nvSpPr>
        <p:spPr>
          <a:xfrm>
            <a:off x="0" y="-1"/>
            <a:ext cx="12192000" cy="801641"/>
          </a:xfrm>
          <a:prstGeom prst="rect">
            <a:avLst/>
          </a:prstGeom>
          <a:solidFill>
            <a:srgbClr val="0C2E8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1"/>
            <a:r>
              <a:rPr lang="ko-KR" altLang="en-US" sz="2400" dirty="0"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학위 논문 종류</a:t>
            </a:r>
          </a:p>
        </p:txBody>
      </p:sp>
      <p:pic>
        <p:nvPicPr>
          <p:cNvPr id="3" name="Picture 2" descr="가톨릭대학교 로고">
            <a:extLst>
              <a:ext uri="{FF2B5EF4-FFF2-40B4-BE49-F238E27FC236}">
                <a16:creationId xmlns="" xmlns:a16="http://schemas.microsoft.com/office/drawing/2014/main" id="{B58646C8-BDBD-1C66-1BE1-D94021A3337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907" b="27268"/>
          <a:stretch/>
        </p:blipFill>
        <p:spPr bwMode="auto">
          <a:xfrm>
            <a:off x="9619488" y="6332888"/>
            <a:ext cx="2572512" cy="5251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="" xmlns:a16="http://schemas.microsoft.com/office/drawing/2014/main" id="{E6569266-4102-A4D0-D514-6FC99D8DB31A}"/>
              </a:ext>
            </a:extLst>
          </p:cNvPr>
          <p:cNvSpPr txBox="1"/>
          <p:nvPr/>
        </p:nvSpPr>
        <p:spPr>
          <a:xfrm>
            <a:off x="432460" y="2180185"/>
            <a:ext cx="11564468" cy="388215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ko-KR" altLang="en-US" dirty="0">
                <a:latin typeface="+mn-ea"/>
              </a:rPr>
              <a:t>질적연구는 현상과 대상을 깊이 있게 이해하고 새로운 관계와 사실을 발견하는데 목적이 있음</a:t>
            </a:r>
            <a:r>
              <a:rPr lang="en-US" altLang="ko-KR" dirty="0">
                <a:latin typeface="+mn-ea"/>
              </a:rPr>
              <a:t>.</a:t>
            </a: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ko-KR" altLang="en-US" dirty="0">
                <a:latin typeface="+mn-ea"/>
              </a:rPr>
              <a:t>경험</a:t>
            </a:r>
            <a:r>
              <a:rPr lang="en-US" altLang="ko-KR" dirty="0">
                <a:latin typeface="+mn-ea"/>
              </a:rPr>
              <a:t>, </a:t>
            </a:r>
            <a:r>
              <a:rPr lang="ko-KR" altLang="en-US" dirty="0">
                <a:latin typeface="+mn-ea"/>
              </a:rPr>
              <a:t>이론과 선행연구 등을 바탕으로 연구주제를 설정하고 인터뷰</a:t>
            </a:r>
            <a:r>
              <a:rPr lang="en-US" altLang="ko-KR" dirty="0">
                <a:latin typeface="+mn-ea"/>
              </a:rPr>
              <a:t>, </a:t>
            </a:r>
            <a:r>
              <a:rPr lang="ko-KR" altLang="en-US" dirty="0">
                <a:latin typeface="+mn-ea"/>
              </a:rPr>
              <a:t>관찰</a:t>
            </a:r>
            <a:r>
              <a:rPr lang="en-US" altLang="ko-KR" dirty="0">
                <a:latin typeface="+mn-ea"/>
              </a:rPr>
              <a:t>, </a:t>
            </a:r>
            <a:r>
              <a:rPr lang="ko-KR" altLang="en-US" dirty="0">
                <a:latin typeface="+mn-ea"/>
              </a:rPr>
              <a:t>자료 분석 등의 활동을 수행</a:t>
            </a:r>
            <a:endParaRPr lang="en-US" altLang="ko-KR" dirty="0">
              <a:latin typeface="+mn-ea"/>
            </a:endParaRP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ko-KR" altLang="en-US" dirty="0">
                <a:latin typeface="+mn-ea"/>
              </a:rPr>
              <a:t>연구 결과를 일반화 하기보다 참여자의 맥락과 경험 속에서 의미를 해석하는데 초점</a:t>
            </a:r>
            <a:endParaRPr lang="en-US" altLang="ko-KR" dirty="0">
              <a:latin typeface="+mn-ea"/>
            </a:endParaRP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ko-KR" altLang="en-US" dirty="0">
                <a:latin typeface="+mn-ea"/>
              </a:rPr>
              <a:t>양적연구보다 유연한 연구설계가 가능하며</a:t>
            </a:r>
            <a:r>
              <a:rPr lang="en-US" altLang="ko-KR" dirty="0">
                <a:latin typeface="+mn-ea"/>
              </a:rPr>
              <a:t>, </a:t>
            </a:r>
            <a:r>
              <a:rPr lang="ko-KR" altLang="en-US" dirty="0">
                <a:latin typeface="+mn-ea"/>
              </a:rPr>
              <a:t>연구 진행 과정에서 연구질문</a:t>
            </a:r>
            <a:r>
              <a:rPr lang="en-US" altLang="ko-KR" dirty="0">
                <a:latin typeface="+mn-ea"/>
              </a:rPr>
              <a:t>, </a:t>
            </a:r>
            <a:r>
              <a:rPr lang="ko-KR" altLang="en-US" dirty="0">
                <a:latin typeface="+mn-ea"/>
              </a:rPr>
              <a:t>참여자의 수정 및 조정 등이 가능</a:t>
            </a:r>
            <a:endParaRPr lang="en-US" altLang="ko-KR" dirty="0">
              <a:latin typeface="+mn-ea"/>
            </a:endParaRP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ko-KR" altLang="en-US" dirty="0">
                <a:latin typeface="+mn-ea"/>
              </a:rPr>
              <a:t>연구자는 참여자 및 대상과 상호작용하는 과정을 통해 연구가 진행되며</a:t>
            </a:r>
            <a:r>
              <a:rPr lang="en-US" altLang="ko-KR" dirty="0">
                <a:latin typeface="+mn-ea"/>
              </a:rPr>
              <a:t>, </a:t>
            </a:r>
            <a:r>
              <a:rPr lang="ko-KR" altLang="en-US" dirty="0">
                <a:latin typeface="+mn-ea"/>
              </a:rPr>
              <a:t>이 과정에서 연구자 스스로의 성찰과 해석이 중요한 부분을 차지</a:t>
            </a:r>
            <a:endParaRPr lang="en-US" altLang="ko-KR" dirty="0">
              <a:latin typeface="+mn-ea"/>
            </a:endParaRP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ko-KR" altLang="en-US" dirty="0">
                <a:latin typeface="+mn-ea"/>
              </a:rPr>
              <a:t>통계적 수치보다 참여자의 </a:t>
            </a:r>
            <a:r>
              <a:rPr lang="ko-KR" altLang="en-US" dirty="0" err="1">
                <a:latin typeface="+mn-ea"/>
              </a:rPr>
              <a:t>내러티브</a:t>
            </a:r>
            <a:r>
              <a:rPr lang="en-US" altLang="ko-KR" dirty="0">
                <a:latin typeface="+mn-ea"/>
              </a:rPr>
              <a:t>,</a:t>
            </a:r>
            <a:r>
              <a:rPr lang="ko-KR" altLang="en-US" dirty="0">
                <a:latin typeface="+mn-ea"/>
              </a:rPr>
              <a:t> 활동 기록</a:t>
            </a:r>
            <a:r>
              <a:rPr lang="en-US" altLang="ko-KR" dirty="0">
                <a:latin typeface="+mn-ea"/>
              </a:rPr>
              <a:t>, </a:t>
            </a:r>
            <a:r>
              <a:rPr lang="ko-KR" altLang="en-US" dirty="0">
                <a:latin typeface="+mn-ea"/>
              </a:rPr>
              <a:t>성찰일지 등의 서술적 자료들을 주로 활용</a:t>
            </a:r>
            <a:endParaRPr lang="en-US" altLang="ko-KR" dirty="0">
              <a:latin typeface="+mn-ea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="" xmlns:a16="http://schemas.microsoft.com/office/drawing/2014/main" id="{8381C754-6A19-9CF7-33A9-EB0BD5D29AC1}"/>
              </a:ext>
            </a:extLst>
          </p:cNvPr>
          <p:cNvSpPr txBox="1"/>
          <p:nvPr/>
        </p:nvSpPr>
        <p:spPr>
          <a:xfrm>
            <a:off x="672231" y="1329515"/>
            <a:ext cx="229101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2400" dirty="0">
                <a:solidFill>
                  <a:schemeClr val="bg2">
                    <a:lumMod val="25000"/>
                  </a:schemeClr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질적연구의 특징</a:t>
            </a:r>
            <a:endParaRPr lang="ko-KR" altLang="en-US" sz="1200" dirty="0">
              <a:solidFill>
                <a:schemeClr val="bg2">
                  <a:lumMod val="25000"/>
                </a:schemeClr>
              </a:solidFill>
              <a:latin typeface="나눔고딕 ExtraBold" panose="020D0904000000000000" pitchFamily="50" charset="-127"/>
              <a:ea typeface="나눔고딕 ExtraBold" panose="020D0904000000000000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33897566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>
            <a:extLst>
              <a:ext uri="{FF2B5EF4-FFF2-40B4-BE49-F238E27FC236}">
                <a16:creationId xmlns="" xmlns:a16="http://schemas.microsoft.com/office/drawing/2014/main" id="{ED85C18B-8232-BA62-4B61-8DE2B1AD5380}"/>
              </a:ext>
            </a:extLst>
          </p:cNvPr>
          <p:cNvSpPr/>
          <p:nvPr/>
        </p:nvSpPr>
        <p:spPr>
          <a:xfrm>
            <a:off x="0" y="-1"/>
            <a:ext cx="12192000" cy="801641"/>
          </a:xfrm>
          <a:prstGeom prst="rect">
            <a:avLst/>
          </a:prstGeom>
          <a:solidFill>
            <a:srgbClr val="0C2E8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1"/>
            <a:r>
              <a:rPr lang="ko-KR" altLang="en-US" sz="2400" dirty="0"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학위 논문 종류</a:t>
            </a:r>
          </a:p>
        </p:txBody>
      </p:sp>
      <p:pic>
        <p:nvPicPr>
          <p:cNvPr id="3" name="Picture 2" descr="가톨릭대학교 로고">
            <a:extLst>
              <a:ext uri="{FF2B5EF4-FFF2-40B4-BE49-F238E27FC236}">
                <a16:creationId xmlns="" xmlns:a16="http://schemas.microsoft.com/office/drawing/2014/main" id="{B58646C8-BDBD-1C66-1BE1-D94021A3337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907" b="27268"/>
          <a:stretch/>
        </p:blipFill>
        <p:spPr bwMode="auto">
          <a:xfrm>
            <a:off x="9619488" y="6332888"/>
            <a:ext cx="2572512" cy="5251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="" xmlns:a16="http://schemas.microsoft.com/office/drawing/2014/main" id="{E6569266-4102-A4D0-D514-6FC99D8DB31A}"/>
              </a:ext>
            </a:extLst>
          </p:cNvPr>
          <p:cNvSpPr txBox="1"/>
          <p:nvPr/>
        </p:nvSpPr>
        <p:spPr>
          <a:xfrm>
            <a:off x="432460" y="1934626"/>
            <a:ext cx="11564468" cy="11121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ko-KR" altLang="en-US" dirty="0">
                <a:latin typeface="+mn-ea"/>
              </a:rPr>
              <a:t>질적연구는 서론 </a:t>
            </a:r>
            <a:r>
              <a:rPr lang="en-US" altLang="ko-KR" dirty="0">
                <a:latin typeface="+mn-ea"/>
              </a:rPr>
              <a:t>– </a:t>
            </a:r>
            <a:r>
              <a:rPr lang="ko-KR" altLang="en-US" dirty="0">
                <a:latin typeface="+mn-ea"/>
              </a:rPr>
              <a:t>이론적 배경 </a:t>
            </a:r>
            <a:r>
              <a:rPr lang="en-US" altLang="ko-KR" dirty="0">
                <a:latin typeface="+mn-ea"/>
              </a:rPr>
              <a:t>– </a:t>
            </a:r>
            <a:r>
              <a:rPr lang="ko-KR" altLang="en-US" dirty="0">
                <a:latin typeface="+mn-ea"/>
              </a:rPr>
              <a:t>연구방법 </a:t>
            </a:r>
            <a:r>
              <a:rPr lang="en-US" altLang="ko-KR" dirty="0">
                <a:latin typeface="+mn-ea"/>
              </a:rPr>
              <a:t>– </a:t>
            </a:r>
            <a:r>
              <a:rPr lang="ko-KR" altLang="en-US" dirty="0">
                <a:latin typeface="+mn-ea"/>
              </a:rPr>
              <a:t>연구결과 </a:t>
            </a:r>
            <a:r>
              <a:rPr lang="en-US" altLang="ko-KR" dirty="0">
                <a:latin typeface="+mn-ea"/>
              </a:rPr>
              <a:t>– </a:t>
            </a:r>
            <a:r>
              <a:rPr lang="ko-KR" altLang="en-US" dirty="0">
                <a:latin typeface="+mn-ea"/>
              </a:rPr>
              <a:t>결론 및 제언의 순서로 구성할 수 있음</a:t>
            </a:r>
            <a:r>
              <a:rPr lang="en-US" altLang="ko-KR" dirty="0">
                <a:latin typeface="+mn-ea"/>
              </a:rPr>
              <a:t>. </a:t>
            </a: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ko-KR" altLang="en-US" dirty="0">
                <a:latin typeface="+mn-ea"/>
              </a:rPr>
              <a:t>각 장에서 제시되어야 하는 주요 내용은 다음과 같음</a:t>
            </a:r>
            <a:r>
              <a:rPr lang="en-US" altLang="ko-KR" dirty="0">
                <a:latin typeface="+mn-ea"/>
              </a:rPr>
              <a:t>.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="" xmlns:a16="http://schemas.microsoft.com/office/drawing/2014/main" id="{8381C754-6A19-9CF7-33A9-EB0BD5D29AC1}"/>
              </a:ext>
            </a:extLst>
          </p:cNvPr>
          <p:cNvSpPr txBox="1"/>
          <p:nvPr/>
        </p:nvSpPr>
        <p:spPr>
          <a:xfrm>
            <a:off x="672231" y="1329515"/>
            <a:ext cx="229101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2400" dirty="0">
                <a:solidFill>
                  <a:schemeClr val="bg2">
                    <a:lumMod val="25000"/>
                  </a:schemeClr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</a:rPr>
              <a:t>질적연구의 구성</a:t>
            </a:r>
            <a:endParaRPr lang="ko-KR" altLang="en-US" sz="1200" dirty="0">
              <a:solidFill>
                <a:schemeClr val="bg2">
                  <a:lumMod val="25000"/>
                </a:schemeClr>
              </a:solidFill>
              <a:latin typeface="나눔고딕 ExtraBold" panose="020D0904000000000000" pitchFamily="50" charset="-127"/>
              <a:ea typeface="나눔고딕 ExtraBold" panose="020D0904000000000000" pitchFamily="50" charset="-127"/>
            </a:endParaRPr>
          </a:p>
        </p:txBody>
      </p:sp>
      <p:sp>
        <p:nvSpPr>
          <p:cNvPr id="6" name="직사각형 5">
            <a:extLst>
              <a:ext uri="{FF2B5EF4-FFF2-40B4-BE49-F238E27FC236}">
                <a16:creationId xmlns="" xmlns:a16="http://schemas.microsoft.com/office/drawing/2014/main" id="{6B4AE3EB-528E-F14A-2B4C-A8D1C8002C9D}"/>
              </a:ext>
            </a:extLst>
          </p:cNvPr>
          <p:cNvSpPr/>
          <p:nvPr/>
        </p:nvSpPr>
        <p:spPr>
          <a:xfrm>
            <a:off x="597408" y="3288187"/>
            <a:ext cx="1981200" cy="2803303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>
              <a:lnSpc>
                <a:spcPct val="150000"/>
              </a:lnSpc>
            </a:pPr>
            <a:r>
              <a:rPr lang="ko-KR" altLang="en-US" sz="2000" b="1" dirty="0"/>
              <a:t>서론</a:t>
            </a:r>
            <a:endParaRPr lang="en-US" altLang="ko-KR" sz="2000" b="1" dirty="0"/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600" dirty="0"/>
              <a:t>연구의 필요성</a:t>
            </a:r>
            <a:endParaRPr lang="en-US" altLang="ko-KR" sz="1600" dirty="0"/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600" dirty="0"/>
              <a:t>연구문제</a:t>
            </a:r>
            <a:r>
              <a:rPr lang="en-US" altLang="ko-KR" sz="1600" dirty="0"/>
              <a:t>, </a:t>
            </a:r>
            <a:r>
              <a:rPr lang="ko-KR" altLang="en-US" sz="1600" dirty="0"/>
              <a:t>연구질문</a:t>
            </a:r>
            <a:r>
              <a:rPr lang="en-US" altLang="ko-KR" sz="1600" dirty="0"/>
              <a:t>, </a:t>
            </a:r>
            <a:r>
              <a:rPr lang="ko-KR" altLang="en-US" sz="1600" dirty="0"/>
              <a:t>연구가설</a:t>
            </a:r>
            <a:endParaRPr lang="en-US" altLang="ko-KR" sz="1600" dirty="0"/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600" dirty="0"/>
              <a:t>용어의 정의 </a:t>
            </a:r>
          </a:p>
        </p:txBody>
      </p:sp>
      <p:sp>
        <p:nvSpPr>
          <p:cNvPr id="7" name="직사각형 6">
            <a:extLst>
              <a:ext uri="{FF2B5EF4-FFF2-40B4-BE49-F238E27FC236}">
                <a16:creationId xmlns="" xmlns:a16="http://schemas.microsoft.com/office/drawing/2014/main" id="{7D52B5AF-4CE7-74C2-D0C3-C16AAC4653DD}"/>
              </a:ext>
            </a:extLst>
          </p:cNvPr>
          <p:cNvSpPr/>
          <p:nvPr/>
        </p:nvSpPr>
        <p:spPr>
          <a:xfrm>
            <a:off x="2810034" y="3288187"/>
            <a:ext cx="1981200" cy="2803303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>
              <a:lnSpc>
                <a:spcPct val="150000"/>
              </a:lnSpc>
            </a:pPr>
            <a:r>
              <a:rPr lang="ko-KR" altLang="en-US" sz="2000" b="1" dirty="0"/>
              <a:t>이론적 배경</a:t>
            </a:r>
            <a:endParaRPr lang="en-US" altLang="ko-KR" sz="2000" b="1" dirty="0"/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600" dirty="0"/>
              <a:t>배경 이론</a:t>
            </a:r>
            <a:endParaRPr lang="en-US" altLang="ko-KR" sz="1600" dirty="0"/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600" dirty="0" err="1"/>
              <a:t>변인의</a:t>
            </a:r>
            <a:r>
              <a:rPr lang="ko-KR" altLang="en-US" sz="1600" dirty="0"/>
              <a:t> 개념</a:t>
            </a:r>
            <a:r>
              <a:rPr lang="en-US" altLang="ko-KR" sz="1600" dirty="0"/>
              <a:t/>
            </a:r>
            <a:br>
              <a:rPr lang="en-US" altLang="ko-KR" sz="1600" dirty="0"/>
            </a:br>
            <a:r>
              <a:rPr lang="en-US" altLang="ko-KR" sz="1600" dirty="0"/>
              <a:t>(</a:t>
            </a:r>
            <a:r>
              <a:rPr lang="ko-KR" altLang="en-US" sz="1600" dirty="0"/>
              <a:t>정의</a:t>
            </a:r>
            <a:r>
              <a:rPr lang="en-US" altLang="ko-KR" sz="1600" dirty="0"/>
              <a:t>, </a:t>
            </a:r>
            <a:r>
              <a:rPr lang="ko-KR" altLang="en-US" sz="1600" dirty="0"/>
              <a:t>구인</a:t>
            </a:r>
            <a:r>
              <a:rPr lang="en-US" altLang="ko-KR" sz="1600" dirty="0"/>
              <a:t>, </a:t>
            </a:r>
            <a:r>
              <a:rPr lang="ko-KR" altLang="en-US" sz="1600" dirty="0"/>
              <a:t>측정방법 등</a:t>
            </a:r>
            <a:r>
              <a:rPr lang="en-US" altLang="ko-KR" sz="1600" dirty="0"/>
              <a:t>)</a:t>
            </a:r>
            <a:endParaRPr lang="ko-KR" altLang="en-US" sz="1600" dirty="0"/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600" dirty="0"/>
              <a:t>선행 연구</a:t>
            </a:r>
            <a:endParaRPr lang="en-US" altLang="ko-KR" sz="1600" dirty="0"/>
          </a:p>
        </p:txBody>
      </p:sp>
      <p:sp>
        <p:nvSpPr>
          <p:cNvPr id="8" name="직사각형 7">
            <a:extLst>
              <a:ext uri="{FF2B5EF4-FFF2-40B4-BE49-F238E27FC236}">
                <a16:creationId xmlns="" xmlns:a16="http://schemas.microsoft.com/office/drawing/2014/main" id="{7B9B8D85-4A42-B34C-D3A4-1BE4F35E2470}"/>
              </a:ext>
            </a:extLst>
          </p:cNvPr>
          <p:cNvSpPr/>
          <p:nvPr/>
        </p:nvSpPr>
        <p:spPr>
          <a:xfrm>
            <a:off x="5022660" y="3288187"/>
            <a:ext cx="1981200" cy="2803303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>
              <a:lnSpc>
                <a:spcPct val="150000"/>
              </a:lnSpc>
            </a:pPr>
            <a:r>
              <a:rPr lang="ko-KR" altLang="en-US" sz="2000" b="1" dirty="0"/>
              <a:t>연구 방법</a:t>
            </a:r>
            <a:endParaRPr lang="en-US" altLang="ko-KR" sz="2000" b="1" dirty="0"/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600" dirty="0"/>
              <a:t>연구 모형</a:t>
            </a:r>
            <a:endParaRPr lang="en-US" altLang="ko-KR" sz="1600" dirty="0"/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600" dirty="0"/>
              <a:t>연구 대상</a:t>
            </a:r>
            <a:endParaRPr lang="en-US" altLang="ko-KR" sz="1600" dirty="0"/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600" dirty="0"/>
              <a:t>조사 도구</a:t>
            </a:r>
            <a:endParaRPr lang="en-US" altLang="ko-KR" sz="1600" dirty="0"/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600" dirty="0"/>
              <a:t>자료 수집</a:t>
            </a:r>
            <a:r>
              <a:rPr lang="en-US" altLang="ko-KR" sz="1600" dirty="0"/>
              <a:t>(</a:t>
            </a:r>
            <a:r>
              <a:rPr lang="ko-KR" altLang="en-US" sz="1600" dirty="0" err="1"/>
              <a:t>표집</a:t>
            </a:r>
            <a:r>
              <a:rPr lang="en-US" altLang="ko-KR" sz="1600" dirty="0"/>
              <a:t>)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600" dirty="0"/>
              <a:t>자료 분석</a:t>
            </a:r>
            <a:r>
              <a:rPr lang="en-US" altLang="ko-KR" sz="1600" dirty="0"/>
              <a:t> </a:t>
            </a:r>
            <a:r>
              <a:rPr lang="ko-KR" altLang="en-US" sz="1600" dirty="0"/>
              <a:t>등</a:t>
            </a:r>
            <a:endParaRPr lang="en-US" altLang="ko-KR" sz="1600" dirty="0"/>
          </a:p>
        </p:txBody>
      </p:sp>
      <p:sp>
        <p:nvSpPr>
          <p:cNvPr id="9" name="직사각형 8">
            <a:extLst>
              <a:ext uri="{FF2B5EF4-FFF2-40B4-BE49-F238E27FC236}">
                <a16:creationId xmlns="" xmlns:a16="http://schemas.microsoft.com/office/drawing/2014/main" id="{813ACC50-4681-CD6C-FCA1-05BDD113CD96}"/>
              </a:ext>
            </a:extLst>
          </p:cNvPr>
          <p:cNvSpPr/>
          <p:nvPr/>
        </p:nvSpPr>
        <p:spPr>
          <a:xfrm>
            <a:off x="7235286" y="3288187"/>
            <a:ext cx="1981200" cy="2803303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>
              <a:lnSpc>
                <a:spcPct val="150000"/>
              </a:lnSpc>
            </a:pPr>
            <a:r>
              <a:rPr lang="ko-KR" altLang="en-US" sz="2000" b="1" dirty="0"/>
              <a:t>연구 결과</a:t>
            </a:r>
            <a:endParaRPr lang="en-US" altLang="ko-KR" sz="2000" b="1" dirty="0"/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600" dirty="0"/>
              <a:t>연구 결과</a:t>
            </a:r>
            <a:endParaRPr lang="en-US" altLang="ko-KR" sz="1600" dirty="0"/>
          </a:p>
        </p:txBody>
      </p:sp>
      <p:sp>
        <p:nvSpPr>
          <p:cNvPr id="10" name="직사각형 9">
            <a:extLst>
              <a:ext uri="{FF2B5EF4-FFF2-40B4-BE49-F238E27FC236}">
                <a16:creationId xmlns="" xmlns:a16="http://schemas.microsoft.com/office/drawing/2014/main" id="{C061B9F9-08DF-9584-15D9-2F70882D625C}"/>
              </a:ext>
            </a:extLst>
          </p:cNvPr>
          <p:cNvSpPr/>
          <p:nvPr/>
        </p:nvSpPr>
        <p:spPr>
          <a:xfrm>
            <a:off x="9447912" y="3288187"/>
            <a:ext cx="1981200" cy="2803303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>
              <a:lnSpc>
                <a:spcPct val="150000"/>
              </a:lnSpc>
            </a:pPr>
            <a:r>
              <a:rPr lang="ko-KR" altLang="en-US" sz="2000" b="1" dirty="0"/>
              <a:t>결론 및 논의</a:t>
            </a:r>
            <a:endParaRPr lang="en-US" altLang="ko-KR" sz="2000" b="1" dirty="0"/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600" dirty="0"/>
              <a:t>요약</a:t>
            </a:r>
            <a:endParaRPr lang="en-US" altLang="ko-KR" sz="1600" dirty="0"/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600" dirty="0"/>
              <a:t>결론</a:t>
            </a:r>
            <a:endParaRPr lang="en-US" altLang="ko-KR" sz="1600" dirty="0"/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ko-KR" altLang="en-US" sz="1600" dirty="0"/>
              <a:t>제언 등</a:t>
            </a:r>
            <a:endParaRPr lang="en-US" altLang="ko-KR" sz="1600" dirty="0"/>
          </a:p>
        </p:txBody>
      </p:sp>
    </p:spTree>
    <p:extLst>
      <p:ext uri="{BB962C8B-B14F-4D97-AF65-F5344CB8AC3E}">
        <p14:creationId xmlns:p14="http://schemas.microsoft.com/office/powerpoint/2010/main" val="213301550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직사각형 5">
            <a:extLst>
              <a:ext uri="{FF2B5EF4-FFF2-40B4-BE49-F238E27FC236}">
                <a16:creationId xmlns="" xmlns:a16="http://schemas.microsoft.com/office/drawing/2014/main" id="{5A22F72E-55AA-03B6-42C9-B41FEAFB4874}"/>
              </a:ext>
            </a:extLst>
          </p:cNvPr>
          <p:cNvSpPr/>
          <p:nvPr/>
        </p:nvSpPr>
        <p:spPr>
          <a:xfrm>
            <a:off x="-1" y="0"/>
            <a:ext cx="7386637" cy="6858000"/>
          </a:xfrm>
          <a:prstGeom prst="rect">
            <a:avLst/>
          </a:prstGeom>
          <a:solidFill>
            <a:srgbClr val="0C2E8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TextBox 6">
            <a:extLst>
              <a:ext uri="{FF2B5EF4-FFF2-40B4-BE49-F238E27FC236}">
                <a16:creationId xmlns="" xmlns:a16="http://schemas.microsoft.com/office/drawing/2014/main" id="{D49919C7-B25C-3EDB-4C5E-213543213986}"/>
              </a:ext>
            </a:extLst>
          </p:cNvPr>
          <p:cNvSpPr txBox="1"/>
          <p:nvPr/>
        </p:nvSpPr>
        <p:spPr>
          <a:xfrm>
            <a:off x="735804" y="2674947"/>
            <a:ext cx="5915025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ko-KR" sz="3200" dirty="0">
                <a:solidFill>
                  <a:schemeClr val="bg1"/>
                </a:solidFill>
                <a:latin typeface="배달의민족 도현" panose="020B0600000101010101" pitchFamily="50" charset="-127"/>
                <a:ea typeface="배달의민족 도현" panose="020B0600000101010101" pitchFamily="50" charset="-127"/>
              </a:rPr>
              <a:t>Q &amp; A</a:t>
            </a:r>
          </a:p>
          <a:p>
            <a:pPr algn="ctr">
              <a:lnSpc>
                <a:spcPct val="150000"/>
              </a:lnSpc>
            </a:pPr>
            <a:r>
              <a:rPr lang="ko-KR" altLang="en-US" sz="3200" dirty="0">
                <a:solidFill>
                  <a:schemeClr val="bg1"/>
                </a:solidFill>
                <a:latin typeface="배달의민족 도현" panose="020B0600000101010101" pitchFamily="50" charset="-127"/>
                <a:ea typeface="배달의민족 도현" panose="020B0600000101010101" pitchFamily="50" charset="-127"/>
              </a:rPr>
              <a:t>감사합니다</a:t>
            </a:r>
            <a:r>
              <a:rPr lang="en-US" altLang="ko-KR" sz="3200" dirty="0">
                <a:solidFill>
                  <a:schemeClr val="bg1"/>
                </a:solidFill>
                <a:latin typeface="배달의민족 도현" panose="020B0600000101010101" pitchFamily="50" charset="-127"/>
                <a:ea typeface="배달의민족 도현" panose="020B0600000101010101" pitchFamily="50" charset="-127"/>
              </a:rPr>
              <a:t>.</a:t>
            </a:r>
            <a:endParaRPr lang="ko-KR" altLang="en-US" sz="3200" u="sng" dirty="0">
              <a:solidFill>
                <a:schemeClr val="bg1"/>
              </a:solidFill>
              <a:latin typeface="배달의민족 도현" panose="020B0600000101010101" pitchFamily="50" charset="-127"/>
              <a:ea typeface="배달의민족 도현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87533764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318</TotalTime>
  <Words>477</Words>
  <Application>Microsoft Office PowerPoint</Application>
  <PresentationFormat>와이드스크린</PresentationFormat>
  <Paragraphs>114</Paragraphs>
  <Slides>9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9</vt:i4>
      </vt:variant>
    </vt:vector>
  </HeadingPairs>
  <TitlesOfParts>
    <vt:vector size="15" baseType="lpstr">
      <vt:lpstr>나눔고딕 ExtraBold</vt:lpstr>
      <vt:lpstr>나눔스퀘어 ExtraBold</vt:lpstr>
      <vt:lpstr>맑은 고딕</vt:lpstr>
      <vt:lpstr>배달의민족 도현</vt:lpstr>
      <vt:lpstr>Arial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HONGSUNGPYO</dc:creator>
  <cp:lastModifiedBy>Windows 사용자</cp:lastModifiedBy>
  <cp:revision>6</cp:revision>
  <dcterms:created xsi:type="dcterms:W3CDTF">2022-08-18T01:07:09Z</dcterms:created>
  <dcterms:modified xsi:type="dcterms:W3CDTF">2023-07-10T04:40:32Z</dcterms:modified>
</cp:coreProperties>
</file>